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65" r:id="rId5"/>
  </p:sldMasterIdLst>
  <p:notesMasterIdLst>
    <p:notesMasterId r:id="rId21"/>
  </p:notesMasterIdLst>
  <p:sldIdLst>
    <p:sldId id="308" r:id="rId6"/>
    <p:sldId id="322" r:id="rId7"/>
    <p:sldId id="352" r:id="rId8"/>
    <p:sldId id="362" r:id="rId9"/>
    <p:sldId id="363" r:id="rId10"/>
    <p:sldId id="364" r:id="rId11"/>
    <p:sldId id="365" r:id="rId12"/>
    <p:sldId id="358" r:id="rId13"/>
    <p:sldId id="353" r:id="rId14"/>
    <p:sldId id="366" r:id="rId15"/>
    <p:sldId id="354" r:id="rId16"/>
    <p:sldId id="357" r:id="rId17"/>
    <p:sldId id="359" r:id="rId18"/>
    <p:sldId id="360" r:id="rId19"/>
    <p:sldId id="351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2F7261-FC22-1175-1E24-C1CA708DA377}" name="Katriina Lammi" initials="KL" userId="S::katriina.lammi@keuda.fi::2e7da716-d825-4b78-8ee8-8da14be9da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42D3F-23AE-42CB-BB32-C1D3ECD7E9DD}" v="1" dt="2022-11-02T14:23:37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0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BC62E-2C03-486A-8625-1D60ABC32967}" type="datetimeFigureOut">
              <a:rPr lang="fi-FI" smtClean="0"/>
              <a:t>9.11.2022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EDD3-A9C6-45FB-B9A3-E76F2B3F1D1D}" type="slidenum">
              <a:rPr lang="fi-FI" smtClean="0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537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11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5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30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908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91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682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24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9.11.2022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2116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9.11.2022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4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5971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9.11.2022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9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9.11.2022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09682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9.11.2022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217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9.11.2022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7720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E52AC460-DAFF-4F18-AB90-21CDB3B1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4"/>
          <a:stretch/>
        </p:blipFill>
        <p:spPr>
          <a:xfrm>
            <a:off x="1905" y="0"/>
            <a:ext cx="12190095" cy="5943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B3055B6-AB5F-47B5-A727-D67073BAE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93863"/>
            <a:ext cx="1057454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51F47B-0376-45AD-81D8-4829B8D9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173538"/>
            <a:ext cx="10574547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EC2888A5-4CD3-47BE-840B-9F1928E9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97EC143-B2E9-4796-BDCB-A0596C67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2E66B57B-6506-4929-B6DC-EC4CD047A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101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E3BCEF55-E74C-4B71-AA8F-7A16034F8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51" y="767905"/>
            <a:ext cx="4331716" cy="4472040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0C587DC5-BE89-42F9-8E59-CE7F8477B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AB61DE62-E11F-44E1-9138-A826752B8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9" name="Päivämäärän paikkamerkki 18">
            <a:extLst>
              <a:ext uri="{FF2B5EF4-FFF2-40B4-BE49-F238E27FC236}">
                <a16:creationId xmlns:a16="http://schemas.microsoft.com/office/drawing/2014/main" id="{E0785309-DB2D-41D1-93EB-A63951D7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20" name="Alatunnisteen paikkamerkki 19">
            <a:extLst>
              <a:ext uri="{FF2B5EF4-FFF2-40B4-BE49-F238E27FC236}">
                <a16:creationId xmlns:a16="http://schemas.microsoft.com/office/drawing/2014/main" id="{5FCA5EF3-482D-43A7-A7CD-226F07ACF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21" name="Dian numeron paikkamerkki 20">
            <a:extLst>
              <a:ext uri="{FF2B5EF4-FFF2-40B4-BE49-F238E27FC236}">
                <a16:creationId xmlns:a16="http://schemas.microsoft.com/office/drawing/2014/main" id="{86B2CF40-83DE-47A3-A916-3D0830FE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3768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5">
            <a:extLst>
              <a:ext uri="{FF2B5EF4-FFF2-40B4-BE49-F238E27FC236}">
                <a16:creationId xmlns:a16="http://schemas.microsoft.com/office/drawing/2014/main" id="{046AF30C-7A64-4CAA-B336-7BA83074998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639051" y="1066801"/>
            <a:ext cx="4382953" cy="4382953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D5C922BD-674F-4003-BA92-1F560569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28725"/>
            <a:ext cx="6800851" cy="28527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6" name="Alaotsikko 2">
            <a:extLst>
              <a:ext uri="{FF2B5EF4-FFF2-40B4-BE49-F238E27FC236}">
                <a16:creationId xmlns:a16="http://schemas.microsoft.com/office/drawing/2014/main" id="{8B17BC00-FB4C-4837-9797-A745B215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73538"/>
            <a:ext cx="6800852" cy="112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B781020-D969-45F6-A236-636A465D45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  <p:sp>
        <p:nvSpPr>
          <p:cNvPr id="17" name="Alatunnisteen paikkamerkki 16">
            <a:extLst>
              <a:ext uri="{FF2B5EF4-FFF2-40B4-BE49-F238E27FC236}">
                <a16:creationId xmlns:a16="http://schemas.microsoft.com/office/drawing/2014/main" id="{99C3B80B-AF94-45FA-A128-F104C8E45EA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8" name="Dian numeron paikkamerkki 17">
            <a:extLst>
              <a:ext uri="{FF2B5EF4-FFF2-40B4-BE49-F238E27FC236}">
                <a16:creationId xmlns:a16="http://schemas.microsoft.com/office/drawing/2014/main" id="{03D3868B-3E9F-4ADB-87B9-A89426CF9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8708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E15249FE-F1BC-4DB2-AA0D-48225444A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4162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2861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046" y="560717"/>
            <a:ext cx="9577753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62AD38B-EAFC-4691-B174-1FED33D20AAF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5118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-1806107" y="505518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600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DBEE309-13A7-4617-875D-6F6C66CD3925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3746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B649983-EE23-4849-99A0-5AC88EF0D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0714" r="52673" b="15952"/>
          <a:stretch/>
        </p:blipFill>
        <p:spPr>
          <a:xfrm flipH="1" flipV="1">
            <a:off x="10072301" y="-1739393"/>
            <a:ext cx="3572628" cy="3578762"/>
          </a:xfrm>
          <a:prstGeom prst="ellipse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98641F-5650-4502-9114-8DAD357D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14A25E-CABB-4553-97D6-BF44CD008CC9}" type="datetime1">
              <a:rPr lang="fi-FI" smtClean="0"/>
              <a:t>9.11.2022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F337624-DCDD-4B3E-AFB7-DB5E6B7E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15E3D0F3-1172-43F7-88DD-C3B701F9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5479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B7B4FB2-4D8A-4DCE-A19E-E1C62E6FD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6B907D-2A85-408A-9512-CF6C7B39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CE1E87-3BC6-45BB-84C2-2B8A1ADD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862E48-53EC-4838-BB62-101AC072B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1D36552D-55A2-418B-85B5-CDC2057C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6253E318-A3D7-40FB-81EA-84ACE72F5F6C}" type="datetime1">
              <a:rPr lang="fi-FI" smtClean="0"/>
              <a:t>9.11.2022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69CCA5-24FA-43A0-B624-B82733C9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9AE3934-B0BF-4399-A888-F6D6744D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436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5D5516BA-1463-4347-84ED-8682A7D6E0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93A5A96-5F29-4252-800E-9303A101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110"/>
            <a:ext cx="10515600" cy="1138597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90C97-8B8F-40FD-BDDA-D6BF67478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193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D893BD-2817-4A32-B3C6-728594F2D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42297"/>
            <a:ext cx="5157787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33D7360-BA38-41B0-9CC4-C558A75E5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93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422600-70E0-4C43-9B66-DB1B9EF9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42297"/>
            <a:ext cx="5183188" cy="309267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593EAC2-2528-4646-81BC-D1B76369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B2ABEC2A-953E-4EF2-83B7-166484ECA267}" type="datetime1">
              <a:rPr lang="fi-FI" smtClean="0"/>
              <a:t>9.11.2022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4E540B32-76A5-4DB7-82CD-E90F827B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83ACB8A-5B3C-4F87-8485-074AE63D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8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FD04FB84-0E92-4E07-BD02-50F570C71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06" y="103755"/>
            <a:ext cx="1979761" cy="204389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AFDC21A-9BA5-44EB-B1FB-335D171C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1221DC-7D09-4D73-AA8C-CB506184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0EC5BAA6-F78B-4573-8E77-CF165B7F1A61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B3B6151-0AD6-4592-988E-A87F022E7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861E5CE-68CD-4807-88F2-22D42C94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929E14FF-8789-4646-AF4E-2A74121F96A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8200" y="1834251"/>
            <a:ext cx="10517188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3992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36057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DB4C943E-23A4-446B-B9C3-2D241808B5D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650302" y="1834251"/>
            <a:ext cx="5705086" cy="4109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9.11.2022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2793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9D82F-1244-459D-82EF-E0D43D4E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8229E1-9425-4593-B0C5-BD1932D4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15075" cy="41093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A19A97-0AC0-4880-9E6A-76574F9D62C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3FADD7C5-DA35-4F5E-A7D1-5A8BC2123634}" type="datetime1">
              <a:rPr lang="fi-FI" smtClean="0"/>
              <a:t>9.11.2022</a:t>
            </a:fld>
            <a:endParaRPr lang="fi-FI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5FFB396-4C5A-46AC-AFD1-DD286B0296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476DC635-07B3-40B6-8FF2-27815746A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8" name="Kuvan paikkamerkki 15">
            <a:extLst>
              <a:ext uri="{FF2B5EF4-FFF2-40B4-BE49-F238E27FC236}">
                <a16:creationId xmlns:a16="http://schemas.microsoft.com/office/drawing/2014/main" id="{611283BE-E0CD-40B0-8F0E-7AF699C6FB0A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539593" y="1690688"/>
            <a:ext cx="4244286" cy="4244286"/>
          </a:xfrm>
          <a:prstGeom prst="ellipse">
            <a:avLst/>
          </a:pr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4092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4997-0D0E-425B-9B6F-5061F744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090"/>
            <a:ext cx="4206665" cy="11645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2F16386-76C9-414E-97E3-7C9E7F3D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52089"/>
            <a:ext cx="6172200" cy="53915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B776BD-EE44-4275-A3C5-EA7D403E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7426"/>
            <a:ext cx="4206665" cy="41061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8FE72B7D-0E15-4F18-ADAF-63FC249B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4D16070D-B6F2-4256-93C8-914D7B53FDD1}" type="datetime1">
              <a:rPr lang="fi-FI" smtClean="0"/>
              <a:t>9.11.2022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F6A1662-40E2-45AF-8788-5439748C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C3E2C574-2DC6-47BB-A52E-A6B5D700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140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0A716A-1011-4321-B5D6-2E32A3E8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  <a:prstGeom prst="rect">
            <a:avLst/>
          </a:prstGeom>
        </p:spPr>
        <p:txBody>
          <a:bodyPr/>
          <a:lstStyle/>
          <a:p>
            <a:fld id="{D926D0F1-5D4A-41EE-9FA0-2C7273AE7399}" type="datetime1">
              <a:rPr lang="fi-FI" smtClean="0"/>
              <a:t>9.11.2022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3667DF-3FBC-4029-A688-814C465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C4E915-4551-4FD2-93B6-0BA07F6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‹N›</a:t>
            </a:fld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74E9304-0568-4D08-A051-4DA7EB6C563A}"/>
              </a:ext>
            </a:extLst>
          </p:cNvPr>
          <p:cNvSpPr/>
          <p:nvPr userDrawn="1"/>
        </p:nvSpPr>
        <p:spPr>
          <a:xfrm>
            <a:off x="2165230" y="1328468"/>
            <a:ext cx="1958196" cy="195819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008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ED4616E-764B-4410-8BCF-71C1B9F2A31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3924" y="6120946"/>
            <a:ext cx="1721006" cy="607664"/>
          </a:xfrm>
          <a:prstGeom prst="rect">
            <a:avLst/>
          </a:prstGeom>
        </p:spPr>
      </p:pic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470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62" r:id="rId4"/>
    <p:sldLayoutId id="2147483650" r:id="rId5"/>
    <p:sldLayoutId id="2147483660" r:id="rId6"/>
    <p:sldLayoutId id="2147483680" r:id="rId7"/>
    <p:sldLayoutId id="2147483652" r:id="rId8"/>
    <p:sldLayoutId id="2147483653" r:id="rId9"/>
    <p:sldLayoutId id="2147483654" r:id="rId10"/>
    <p:sldLayoutId id="2147483682" r:id="rId11"/>
    <p:sldLayoutId id="2147483664" r:id="rId12"/>
    <p:sldLayoutId id="2147483657" r:id="rId13"/>
    <p:sldLayoutId id="214748365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istuminen, ruoka, tietokone, kannettava&#10;&#10;Kuvaus luotu automaattisesti">
            <a:extLst>
              <a:ext uri="{FF2B5EF4-FFF2-40B4-BE49-F238E27FC236}">
                <a16:creationId xmlns:a16="http://schemas.microsoft.com/office/drawing/2014/main" id="{68F7885D-F9E4-409D-A103-A6B79905814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924" y="6110066"/>
            <a:ext cx="1721006" cy="61141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133B56-8FE2-4B0B-95C5-A80DEA8EE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136E965-D72C-409A-B184-C176B691B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681745-22EE-4268-AAFF-A0AA33B4B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1425"/>
            <a:ext cx="628291" cy="532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fld id="{9D3CA140-FF35-4452-9742-757AA58294AB}" type="slidenum">
              <a:rPr lang="fi-FI" smtClean="0"/>
              <a:pPr algn="l"/>
              <a:t>‹N›</a:t>
            </a:fld>
            <a:r>
              <a:rPr lang="fi-FI"/>
              <a:t>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B63BB1-75C2-4218-8769-4467F77A1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51426"/>
            <a:ext cx="4114800" cy="5700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</a:t>
            </a:r>
            <a:r>
              <a:rPr lang="fi-FI" err="1"/>
              <a:t>työelämäävarten</a:t>
            </a:r>
            <a:r>
              <a:rPr lang="fi-FI"/>
              <a:t> 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D17BF93-AFA5-4811-81F5-4A774939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5886" y="6356351"/>
            <a:ext cx="1985513" cy="3275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627C86-0D82-41B2-895D-1F49626EB8D4}" type="datetimeFigureOut">
              <a:rPr lang="fi-FI" smtClean="0"/>
              <a:pPr/>
              <a:t>9.11.2022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52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rinvet.eu/" TargetMode="External"/><Relationship Id="rId2" Type="http://schemas.openxmlformats.org/officeDocument/2006/relationships/hyperlink" Target="https://www.thinglink.com/card/1642196392619278339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rinvet.eu/" TargetMode="External"/><Relationship Id="rId2" Type="http://schemas.openxmlformats.org/officeDocument/2006/relationships/hyperlink" Target="https://bit.ly/3fQBimc" TargetMode="Externa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vrinvet.eu/tools/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it.ly/3fQBimc" TargetMode="Externa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lue.work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vint.com/what-internet-speed-do-i-need-for-oculus-quest-2/" TargetMode="External"/><Relationship Id="rId2" Type="http://schemas.openxmlformats.org/officeDocument/2006/relationships/hyperlink" Target="https://docs.microsoft.com/en-us/windows/mixed-reality/altspace-vr/getting-started/system-requirements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gobrolly.com/microsoft-teams-data-and-bandwidth-requirements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lue.work/" TargetMode="External"/><Relationship Id="rId2" Type="http://schemas.openxmlformats.org/officeDocument/2006/relationships/hyperlink" Target="https://altvr.com/" TargetMode="Externa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youtube.com/watch?v=zju_mS-mvTY" TargetMode="External"/><Relationship Id="rId4" Type="http://schemas.openxmlformats.org/officeDocument/2006/relationships/hyperlink" Target="https://youtu.be/MRbdQ_1I-C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9FC4E6-5B1E-4CCD-89F3-4CAF275F1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886" y="1242682"/>
            <a:ext cx="10574547" cy="3907322"/>
          </a:xfrm>
        </p:spPr>
        <p:txBody>
          <a:bodyPr>
            <a:normAutofit fontScale="90000"/>
          </a:bodyPr>
          <a:lstStyle/>
          <a:p>
            <a:br>
              <a:rPr lang="fi-FI" dirty="0">
                <a:latin typeface="Arial"/>
                <a:cs typeface="Arial"/>
              </a:rPr>
            </a:br>
            <a:br>
              <a:rPr lang="fi-FI" dirty="0">
                <a:latin typeface="Arial"/>
                <a:cs typeface="Arial"/>
              </a:rPr>
            </a:br>
            <a:br>
              <a:rPr lang="fi-FI" dirty="0">
                <a:latin typeface="Arial"/>
                <a:cs typeface="Arial"/>
              </a:rPr>
            </a:br>
            <a:br>
              <a:rPr lang="fi-FI" dirty="0"/>
            </a:br>
            <a:br>
              <a:rPr lang="fi-FI" dirty="0"/>
            </a:br>
            <a:r>
              <a:rPr lang="fi-FI" dirty="0" err="1">
                <a:latin typeface="Arial"/>
                <a:cs typeface="Arial"/>
              </a:rPr>
              <a:t>Welcome</a:t>
            </a:r>
            <a:r>
              <a:rPr lang="fi-FI" dirty="0">
                <a:latin typeface="Arial"/>
                <a:cs typeface="Arial"/>
              </a:rPr>
              <a:t> to VRinVET!</a:t>
            </a:r>
            <a:br>
              <a:rPr lang="fi-FI" dirty="0">
                <a:latin typeface="Arial"/>
                <a:cs typeface="Arial"/>
              </a:rPr>
            </a:br>
            <a:br>
              <a:rPr lang="fi-FI" dirty="0">
                <a:latin typeface="Arial"/>
                <a:cs typeface="Arial"/>
              </a:rPr>
            </a:br>
            <a:r>
              <a:rPr lang="fi-FI" sz="1600" dirty="0">
                <a:latin typeface="Arial"/>
                <a:cs typeface="Arial"/>
                <a:hlinkClick r:id="rId2"/>
              </a:rPr>
              <a:t>https://www.thinglink.com/card/1642196392619278339</a:t>
            </a:r>
            <a:br>
              <a:rPr lang="fi-FI" sz="1600" dirty="0">
                <a:latin typeface="Arial"/>
                <a:cs typeface="Arial"/>
              </a:rPr>
            </a:br>
            <a:br>
              <a:rPr lang="fi-FI" sz="1600" dirty="0">
                <a:latin typeface="Arial"/>
                <a:cs typeface="Arial"/>
              </a:rPr>
            </a:br>
            <a:r>
              <a:rPr lang="fi-FI" sz="1600" dirty="0">
                <a:hlinkClick r:id="rId3"/>
              </a:rPr>
              <a:t>VRinVET</a:t>
            </a:r>
            <a:r>
              <a:rPr lang="fi-FI" sz="1600" dirty="0"/>
              <a:t>   </a:t>
            </a:r>
            <a:br>
              <a:rPr lang="en-US" sz="1600" dirty="0"/>
            </a:br>
            <a:br>
              <a:rPr lang="fi-FI" dirty="0"/>
            </a:br>
            <a:endParaRPr lang="fi-FI" sz="3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C99D91-E2C7-494F-9204-545F1022F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FFBC-1850-4A37-BCC5-50E960B0A0D7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4FDE7B-4192-4C48-A2D7-0490BFF5B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00D7AB-A820-4937-A158-5F92DBCB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</a:t>
            </a:fld>
            <a:r>
              <a:rPr lang="fi-FI"/>
              <a:t> </a:t>
            </a:r>
          </a:p>
        </p:txBody>
      </p:sp>
      <p:pic>
        <p:nvPicPr>
          <p:cNvPr id="8" name="Kuva 7" descr="Kuva, joka sisältää kohteen teksti, ikkuna&#10;&#10;Kuvaus luotu automaattisesti">
            <a:extLst>
              <a:ext uri="{FF2B5EF4-FFF2-40B4-BE49-F238E27FC236}">
                <a16:creationId xmlns:a16="http://schemas.microsoft.com/office/drawing/2014/main" id="{7B10BD03-7D99-45D3-896F-02CFF1CDF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88" y="3410225"/>
            <a:ext cx="3896876" cy="231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43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EC8E50-9F2E-449B-9BA1-B38911373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717"/>
            <a:ext cx="10515599" cy="1129971"/>
          </a:xfrm>
        </p:spPr>
        <p:txBody>
          <a:bodyPr anchor="ctr">
            <a:normAutofit/>
          </a:bodyPr>
          <a:lstStyle/>
          <a:p>
            <a:r>
              <a:rPr lang="fi-FI"/>
              <a:t>PARTNERS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57235581-491B-01E7-9026-DA1ECF253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5882" y="2187934"/>
            <a:ext cx="5181600" cy="4109349"/>
          </a:xfrm>
        </p:spPr>
        <p:txBody>
          <a:bodyPr/>
          <a:lstStyle/>
          <a:p>
            <a:r>
              <a:rPr lang="en-US" dirty="0"/>
              <a:t>Keuda, Finland (coordinator)</a:t>
            </a:r>
          </a:p>
          <a:p>
            <a:r>
              <a:rPr lang="en-US" dirty="0"/>
              <a:t>TEC, DK</a:t>
            </a:r>
          </a:p>
          <a:p>
            <a:r>
              <a:rPr lang="en-US" dirty="0"/>
              <a:t>Fondazione Luigi </a:t>
            </a:r>
            <a:r>
              <a:rPr lang="en-US" dirty="0" err="1"/>
              <a:t>Clerici</a:t>
            </a:r>
            <a:r>
              <a:rPr lang="en-US" dirty="0"/>
              <a:t>, IT</a:t>
            </a:r>
          </a:p>
          <a:p>
            <a:r>
              <a:rPr lang="en-US" dirty="0" err="1"/>
              <a:t>Noorderpoort</a:t>
            </a:r>
            <a:r>
              <a:rPr lang="en-US" dirty="0"/>
              <a:t>, NL</a:t>
            </a:r>
          </a:p>
          <a:p>
            <a:r>
              <a:rPr lang="en-US" dirty="0"/>
              <a:t>Somorrostro, 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7CA748-8EED-4F1A-8648-4FFEF710F9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97324" y="6151426"/>
            <a:ext cx="1465053" cy="532433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64CD952D-2424-465E-A3B3-6637A28CDE80}" type="datetime1">
              <a:rPr lang="fi-FI" smtClean="0"/>
              <a:pPr>
                <a:spcAft>
                  <a:spcPts val="600"/>
                </a:spcAft>
              </a:pPr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A7AF5B-5FC2-414D-9F08-D100AFD00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51426"/>
            <a:ext cx="4114800" cy="57005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 b="1"/>
              <a:t>&gt;&gt; keuda.fi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#kestävä #saavutettava #uniikki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700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61-BB6D-423B-A3E4-08255938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1425"/>
            <a:ext cx="628291" cy="532433"/>
          </a:xfrm>
        </p:spPr>
        <p:txBody>
          <a:bodyPr anchor="b">
            <a:normAutofit/>
          </a:bodyPr>
          <a:lstStyle/>
          <a:p>
            <a:pPr algn="l">
              <a:spcAft>
                <a:spcPts val="600"/>
              </a:spcAft>
            </a:pPr>
            <a:fld id="{9D3CA140-FF35-4452-9742-757AA58294AB}" type="slidenum">
              <a:rPr lang="fi-FI" smtClean="0"/>
              <a:pPr algn="l">
                <a:spcAft>
                  <a:spcPts val="600"/>
                </a:spcAft>
              </a:pPr>
              <a:t>2</a:t>
            </a:fld>
            <a:endParaRPr lang="fi-FI"/>
          </a:p>
        </p:txBody>
      </p:sp>
      <p:pic>
        <p:nvPicPr>
          <p:cNvPr id="10" name="Kuva 9" descr="Kuva, joka sisältää kohteen teksti, ikkuna&#10;&#10;Kuvaus luotu automaattisesti">
            <a:extLst>
              <a:ext uri="{FF2B5EF4-FFF2-40B4-BE49-F238E27FC236}">
                <a16:creationId xmlns:a16="http://schemas.microsoft.com/office/drawing/2014/main" id="{8651F8E8-7563-434A-A899-5A8619CCB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2" y="2260315"/>
            <a:ext cx="3124437" cy="185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70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756EC7-18BD-4F43-BD94-C3B56046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i-FI" sz="4400"/>
            </a:br>
            <a:r>
              <a:rPr lang="en-US" sz="4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Meet, communicate and learn in a fun way!</a:t>
            </a:r>
            <a:br>
              <a:rPr lang="fi-FI" sz="4400"/>
            </a:b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78EC423-52B7-4653-89DA-F331ED2CA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BAA6-F78B-4573-8E77-CF165B7F1A61}" type="datetime1">
              <a:rPr lang="fi-FI" smtClean="0"/>
              <a:t>9.11.2022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F9CFD9-E3B6-465D-B963-9013FB0E1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21DB5B6-C006-4A37-8109-E96EAE2A8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3</a:t>
            </a:fld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4AF7A114-9BB1-48A3-BF7F-3676ECE0CFBD}"/>
              </a:ext>
            </a:extLst>
          </p:cNvPr>
          <p:cNvSpPr txBox="1"/>
          <p:nvPr/>
        </p:nvSpPr>
        <p:spPr>
          <a:xfrm>
            <a:off x="552236" y="1690062"/>
            <a:ext cx="6393094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0">
                <a:solidFill>
                  <a:srgbClr val="0070C0"/>
                </a:solidFill>
                <a:latin typeface="Calibri"/>
                <a:ea typeface="Calibri" panose="020F0502020204030204" pitchFamily="34" charset="0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Meet me at VROOM</a:t>
            </a:r>
            <a:r>
              <a:rPr lang="en-US" sz="2000" b="0">
                <a:solidFill>
                  <a:srgbClr val="0070C0"/>
                </a:solidFill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2000" b="0">
                <a:latin typeface="Calibri"/>
                <a:ea typeface="Calibri" panose="020F0502020204030204" pitchFamily="34" charset="0"/>
                <a:cs typeface="Times New Roman"/>
              </a:rPr>
              <a:t>– </a:t>
            </a:r>
            <a:r>
              <a:rPr lang="en-US" sz="2000" b="1">
                <a:latin typeface="Calibri"/>
                <a:ea typeface="Calibri" panose="020F0502020204030204" pitchFamily="34" charset="0"/>
                <a:cs typeface="Times New Roman"/>
              </a:rPr>
              <a:t>a</a:t>
            </a:r>
            <a:r>
              <a:rPr lang="en-US" sz="2000" b="0"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2000" b="1">
                <a:latin typeface="Calibri"/>
                <a:ea typeface="Calibri" panose="020F0502020204030204" pitchFamily="34" charset="0"/>
                <a:cs typeface="Times New Roman"/>
              </a:rPr>
              <a:t>learning environment created in Microsoft </a:t>
            </a:r>
            <a:r>
              <a:rPr lang="en-US" sz="2000" b="1" err="1">
                <a:latin typeface="Calibri"/>
                <a:ea typeface="Calibri" panose="020F0502020204030204" pitchFamily="34" charset="0"/>
                <a:cs typeface="Times New Roman"/>
              </a:rPr>
              <a:t>A</a:t>
            </a:r>
            <a:r>
              <a:rPr lang="en-US" sz="2000" b="1" err="1">
                <a:latin typeface="Calibri"/>
                <a:ea typeface="Calibri" panose="020F0502020204030204" pitchFamily="34" charset="0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US" sz="2000" b="1" err="1">
                <a:latin typeface="Calibri"/>
                <a:ea typeface="Calibri" panose="020F0502020204030204" pitchFamily="34" charset="0"/>
                <a:cs typeface="Times New Roman"/>
              </a:rPr>
              <a:t>tspace</a:t>
            </a:r>
            <a:endParaRPr lang="en-US" sz="2000" b="1">
              <a:latin typeface="Calibri"/>
              <a:ea typeface="Calibri" panose="020F0502020204030204" pitchFamily="34" charset="0"/>
              <a:cs typeface="Times New Roman"/>
            </a:endParaRPr>
          </a:p>
          <a:p>
            <a:b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>
                <a:latin typeface="Calibri"/>
                <a:ea typeface="Calibri" panose="020F0502020204030204" pitchFamily="34" charset="0"/>
                <a:cs typeface="Times New Roman"/>
              </a:rPr>
              <a:t>Learning environments in GLUE</a:t>
            </a:r>
            <a:b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>
                <a:latin typeface="Calibri"/>
                <a:ea typeface="Calibri" panose="020F0502020204030204" pitchFamily="34" charset="0"/>
                <a:cs typeface="Times New Roman"/>
              </a:rPr>
              <a:t>Best practices </a:t>
            </a:r>
            <a:r>
              <a:rPr lang="en-US" sz="2000" b="0">
                <a:latin typeface="Calibri"/>
                <a:ea typeface="Calibri" panose="020F0502020204030204" pitchFamily="34" charset="0"/>
                <a:cs typeface="Times New Roman"/>
              </a:rPr>
              <a:t>on blended and distance learning</a:t>
            </a:r>
            <a:r>
              <a:rPr lang="en-US" sz="200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US" sz="2000" b="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(accumulated during covid)</a:t>
            </a:r>
          </a:p>
          <a:p>
            <a: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 by the end of February 2023</a:t>
            </a:r>
          </a:p>
          <a:p>
            <a:endParaRPr lang="fi-FI" sz="2000"/>
          </a:p>
          <a:p>
            <a:r>
              <a:rPr lang="fi-FI" sz="2000" b="1" err="1"/>
              <a:t>Recommendations</a:t>
            </a:r>
            <a:r>
              <a:rPr lang="fi-FI" sz="2000"/>
              <a:t> to </a:t>
            </a:r>
            <a:r>
              <a:rPr lang="fi-FI" sz="2000" err="1"/>
              <a:t>teachers</a:t>
            </a:r>
            <a:r>
              <a:rPr lang="fi-FI" sz="2000"/>
              <a:t>,  IT </a:t>
            </a:r>
            <a:r>
              <a:rPr lang="fi-FI" sz="2000" err="1"/>
              <a:t>support</a:t>
            </a:r>
            <a:r>
              <a:rPr lang="fi-FI" sz="2000"/>
              <a:t> </a:t>
            </a:r>
            <a:r>
              <a:rPr lang="fi-FI" sz="2000" err="1"/>
              <a:t>staff</a:t>
            </a:r>
            <a:r>
              <a:rPr lang="fi-FI" sz="2000"/>
              <a:t>, management</a:t>
            </a:r>
          </a:p>
          <a:p>
            <a:endParaRPr lang="fi-FI" sz="2000"/>
          </a:p>
          <a:p>
            <a:r>
              <a:rPr lang="en-US" sz="20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www.vrinvet.eu</a:t>
            </a:r>
            <a:endParaRPr lang="fi-FI" sz="2000"/>
          </a:p>
        </p:txBody>
      </p:sp>
      <p:pic>
        <p:nvPicPr>
          <p:cNvPr id="9" name="Kuva 8" descr="Kuva, joka sisältää kohteen lelu, nukke&#10;&#10;Kuvaus luotu automaattisesti">
            <a:extLst>
              <a:ext uri="{FF2B5EF4-FFF2-40B4-BE49-F238E27FC236}">
                <a16:creationId xmlns:a16="http://schemas.microsoft.com/office/drawing/2014/main" id="{A1F70331-53E0-4984-B992-FAC390DA3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25" y="2337344"/>
            <a:ext cx="4129178" cy="292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3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877537-D7DA-4776-AB65-8B192A0A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VROOM in </a:t>
            </a:r>
            <a:r>
              <a:rPr lang="fi-FI" err="1"/>
              <a:t>Altspace</a:t>
            </a:r>
            <a:br>
              <a:rPr lang="fi-FI"/>
            </a:br>
            <a:endParaRPr lang="fi-FI" sz="12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53CAAF-44E9-47E8-9C6B-1CBDB9A09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-&gt; Microsoft </a:t>
            </a:r>
            <a:r>
              <a:rPr lang="en-US" sz="2800" b="0" err="1">
                <a:latin typeface="Calibri"/>
                <a:ea typeface="Calibri" panose="020F0502020204030204" pitchFamily="34" charset="0"/>
                <a:cs typeface="Times New Roman"/>
              </a:rPr>
              <a:t>Altspace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 - for free</a:t>
            </a:r>
          </a:p>
          <a:p>
            <a:pPr marL="0" indent="0">
              <a:buNone/>
            </a:pP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-&gt; Meet me at VROOM will be an international</a:t>
            </a:r>
            <a:r>
              <a:rPr lang="en-US" sz="280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VR meeting and sharing point for vocational education and training</a:t>
            </a:r>
          </a:p>
          <a:p>
            <a:pPr marL="0" indent="0">
              <a:buNone/>
            </a:pPr>
            <a:b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-&gt; Learn digital skills in a VR environment with your students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 panose="020F0502020204030204" pitchFamily="34" charset="0"/>
                <a:cs typeface="Times New Roman"/>
              </a:rPr>
              <a:t>-&gt; communicate in foreign languages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 panose="020F0502020204030204" pitchFamily="34" charset="0"/>
                <a:cs typeface="Times New Roman"/>
              </a:rPr>
              <a:t>-&gt; visit a 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math labyrinth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 panose="020F0502020204030204" pitchFamily="34" charset="0"/>
                <a:cs typeface="Times New Roman"/>
              </a:rPr>
              <a:t>-&gt; 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visit virtually electricity </a:t>
            </a:r>
            <a:r>
              <a:rPr lang="en-US" sz="2800" b="0" err="1">
                <a:latin typeface="Calibri"/>
                <a:ea typeface="Calibri" panose="020F0502020204030204" pitchFamily="34" charset="0"/>
                <a:cs typeface="Times New Roman"/>
              </a:rPr>
              <a:t>wokshops</a:t>
            </a:r>
            <a:endParaRPr lang="en-US" sz="2800" b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0" indent="0">
              <a:buNone/>
            </a:pPr>
            <a:r>
              <a:rPr lang="en-US">
                <a:latin typeface="Calibri"/>
                <a:ea typeface="Calibri" panose="020F0502020204030204" pitchFamily="34" charset="0"/>
                <a:cs typeface="Times New Roman"/>
              </a:rPr>
              <a:t>-&gt;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 visit an escape room</a:t>
            </a:r>
            <a:b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0" indent="0">
              <a:buNone/>
            </a:pP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-&gt;Tutorials how to start using </a:t>
            </a:r>
            <a:r>
              <a:rPr lang="en-US" sz="2800" b="0" err="1">
                <a:latin typeface="Calibri"/>
                <a:ea typeface="Calibri" panose="020F0502020204030204" pitchFamily="34" charset="0"/>
                <a:cs typeface="Times New Roman"/>
              </a:rPr>
              <a:t>Altspace</a:t>
            </a:r>
            <a:r>
              <a:rPr lang="en-US" sz="2800" b="0">
                <a:latin typeface="Calibri"/>
                <a:ea typeface="Calibri" panose="020F0502020204030204" pitchFamily="34" charset="0"/>
                <a:cs typeface="Times New Roman"/>
              </a:rPr>
              <a:t> at </a:t>
            </a:r>
            <a:r>
              <a:rPr lang="fi-FI" sz="28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https://www.vrinvet.eu/tools/</a:t>
            </a:r>
            <a:endParaRPr lang="fi-FI" sz="2800"/>
          </a:p>
          <a:p>
            <a:pPr marL="0" indent="0">
              <a:buNone/>
            </a:pPr>
            <a: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-&gt; Workshop how to start using </a:t>
            </a:r>
            <a:r>
              <a:rPr lang="en-US" sz="2800" b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Altspace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Keuda Finland 30.11. – 2.12.2022 (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thinglink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C2D6C1-3B94-41FF-A2B3-0CE83F05D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AD38B-EAFC-4691-B174-1FED33D20AAF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E8D6E68-3811-44DA-8059-11A0A252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B16C87-B5EB-4D3B-8333-C2102FE65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4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8E3351B-64E7-4008-BB15-B4067791A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695" y="2582083"/>
            <a:ext cx="2785104" cy="255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9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6A99DC1-AD0E-46AF-B57E-E257D0EFD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D0F1-5D4A-41EE-9FA0-2C7273AE7399}" type="datetime1">
              <a:rPr lang="fi-FI" smtClean="0"/>
              <a:t>9.11.2022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260C2D-A7B5-41F7-B36F-77C1444D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8DBC48-344E-4F95-8E2A-AD2110F50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5</a:t>
            </a:fld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C6B3A07-D5C9-4494-97B8-5238EC65FF84}"/>
              </a:ext>
            </a:extLst>
          </p:cNvPr>
          <p:cNvSpPr txBox="1"/>
          <p:nvPr/>
        </p:nvSpPr>
        <p:spPr>
          <a:xfrm>
            <a:off x="664362" y="297950"/>
            <a:ext cx="2335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err="1"/>
              <a:t>Screen</a:t>
            </a:r>
            <a:r>
              <a:rPr lang="fi-FI"/>
              <a:t> </a:t>
            </a:r>
            <a:r>
              <a:rPr lang="fi-FI" err="1"/>
              <a:t>shot</a:t>
            </a:r>
            <a:r>
              <a:rPr lang="fi-FI"/>
              <a:t> of VROOM</a:t>
            </a:r>
          </a:p>
          <a:p>
            <a:endParaRPr lang="fi-FI"/>
          </a:p>
        </p:txBody>
      </p:sp>
      <p:pic>
        <p:nvPicPr>
          <p:cNvPr id="7" name="Kuva 6">
            <a:hlinkClick r:id="rId2"/>
            <a:extLst>
              <a:ext uri="{FF2B5EF4-FFF2-40B4-BE49-F238E27FC236}">
                <a16:creationId xmlns:a16="http://schemas.microsoft.com/office/drawing/2014/main" id="{DCC30E64-97AC-410B-BEC1-E684F7082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02"/>
            <a:ext cx="12192000" cy="648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30F7D7-C1DC-4123-AA0B-7AF660E4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GLUE </a:t>
            </a:r>
            <a:r>
              <a:rPr lang="fi-FI" sz="3100" err="1">
                <a:hlinkClick r:id="rId2"/>
              </a:rPr>
              <a:t>Glue</a:t>
            </a:r>
            <a:r>
              <a:rPr lang="fi-FI" sz="3100">
                <a:hlinkClick r:id="rId2"/>
              </a:rPr>
              <a:t> - Virtual Collaboration </a:t>
            </a:r>
            <a:r>
              <a:rPr lang="fi-FI" sz="3100" err="1">
                <a:hlinkClick r:id="rId2"/>
              </a:rPr>
              <a:t>Platform</a:t>
            </a:r>
            <a:endParaRPr lang="fi-FI" sz="310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5CCB9052-58BB-4ECD-8924-9655B14EC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51890" y="1784741"/>
            <a:ext cx="3091290" cy="4194988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8B4B3E-7E92-4319-A771-2D6060EA6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EA6C5B-58A9-4903-9DA9-A11926F7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047938-D179-4FB4-B5BC-C2BDA159D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6</a:t>
            </a:fld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1623BEA-1E6A-4205-80F1-9BA2043DDFA2}"/>
              </a:ext>
            </a:extLst>
          </p:cNvPr>
          <p:cNvSpPr txBox="1"/>
          <p:nvPr/>
        </p:nvSpPr>
        <p:spPr>
          <a:xfrm>
            <a:off x="1048820" y="2059186"/>
            <a:ext cx="597955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/>
              <a:t>A </a:t>
            </a:r>
            <a:r>
              <a:rPr lang="fi-FI" sz="2000" err="1"/>
              <a:t>virtual</a:t>
            </a:r>
            <a:r>
              <a:rPr lang="fi-FI" sz="2000"/>
              <a:t> </a:t>
            </a:r>
            <a:r>
              <a:rPr lang="fi-FI" sz="2000" err="1"/>
              <a:t>collaboration</a:t>
            </a:r>
            <a:r>
              <a:rPr lang="fi-FI" sz="2000"/>
              <a:t> </a:t>
            </a:r>
            <a:r>
              <a:rPr lang="fi-FI" sz="2000" err="1"/>
              <a:t>platform</a:t>
            </a:r>
            <a:endParaRPr lang="fi-FI" sz="2000"/>
          </a:p>
          <a:p>
            <a:r>
              <a:rPr lang="fi-FI" sz="2000" err="1"/>
              <a:t>Operates</a:t>
            </a:r>
            <a:r>
              <a:rPr lang="fi-FI" sz="2000"/>
              <a:t> </a:t>
            </a:r>
            <a:r>
              <a:rPr lang="fi-FI" sz="2000" err="1"/>
              <a:t>with</a:t>
            </a:r>
            <a:r>
              <a:rPr lang="fi-FI" sz="2000"/>
              <a:t> </a:t>
            </a:r>
            <a:r>
              <a:rPr lang="fi-FI" sz="2000" err="1"/>
              <a:t>monthly</a:t>
            </a:r>
            <a:r>
              <a:rPr lang="fi-FI" sz="2000"/>
              <a:t> </a:t>
            </a:r>
            <a:r>
              <a:rPr lang="fi-FI" sz="2000" err="1"/>
              <a:t>licenses</a:t>
            </a:r>
            <a:r>
              <a:rPr lang="fi-FI" sz="2000"/>
              <a:t> </a:t>
            </a:r>
            <a:r>
              <a:rPr lang="fi-FI" sz="2000" err="1"/>
              <a:t>that</a:t>
            </a:r>
            <a:r>
              <a:rPr lang="fi-FI" sz="2000"/>
              <a:t> </a:t>
            </a:r>
            <a:r>
              <a:rPr lang="fi-FI" sz="2000" err="1"/>
              <a:t>float</a:t>
            </a:r>
            <a:endParaRPr lang="fi-FI" sz="2000"/>
          </a:p>
          <a:p>
            <a:endParaRPr lang="fi-FI" sz="2000"/>
          </a:p>
          <a:p>
            <a:r>
              <a:rPr lang="fi-FI" sz="2000" err="1"/>
              <a:t>Communication</a:t>
            </a:r>
            <a:r>
              <a:rPr lang="fi-FI" sz="2000"/>
              <a:t> –team </a:t>
            </a:r>
            <a:r>
              <a:rPr lang="fi-FI" sz="2000" err="1"/>
              <a:t>has</a:t>
            </a:r>
            <a:r>
              <a:rPr lang="fi-FI" sz="2000"/>
              <a:t> </a:t>
            </a:r>
            <a:r>
              <a:rPr lang="fi-FI" sz="2000" err="1"/>
              <a:t>planned</a:t>
            </a:r>
            <a:r>
              <a:rPr lang="fi-FI" sz="2000"/>
              <a:t> </a:t>
            </a:r>
            <a:r>
              <a:rPr lang="fi-FI" sz="2000" err="1"/>
              <a:t>regular</a:t>
            </a:r>
            <a:r>
              <a:rPr lang="fi-FI" sz="2000"/>
              <a:t> </a:t>
            </a:r>
            <a:r>
              <a:rPr lang="fi-FI" sz="2000" err="1"/>
              <a:t>meetings</a:t>
            </a:r>
            <a:r>
              <a:rPr lang="fi-FI" sz="2000"/>
              <a:t> on </a:t>
            </a:r>
            <a:r>
              <a:rPr lang="fi-FI" sz="2000" err="1"/>
              <a:t>Mondays</a:t>
            </a:r>
            <a:r>
              <a:rPr lang="fi-FI" sz="2000"/>
              <a:t> </a:t>
            </a:r>
            <a:r>
              <a:rPr lang="fi-FI" sz="2000" err="1"/>
              <a:t>with</a:t>
            </a:r>
            <a:r>
              <a:rPr lang="fi-FI" sz="2000"/>
              <a:t> </a:t>
            </a:r>
            <a:r>
              <a:rPr lang="fi-FI" sz="2000" err="1"/>
              <a:t>students</a:t>
            </a:r>
            <a:endParaRPr lang="fi-FI" sz="2000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3" name="Picture 6" descr="A picture containing sky, person, doll, toy&#10;&#10;Description automatically generated">
            <a:extLst>
              <a:ext uri="{FF2B5EF4-FFF2-40B4-BE49-F238E27FC236}">
                <a16:creationId xmlns:a16="http://schemas.microsoft.com/office/drawing/2014/main" id="{06BA4A8C-1729-ABD9-5879-2F340DB2B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6687" y="3666985"/>
            <a:ext cx="3806304" cy="214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3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42339-4EC9-D2E7-A442-4577F8D3E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544" y="404256"/>
            <a:ext cx="7738872" cy="1129971"/>
          </a:xfrm>
        </p:spPr>
        <p:txBody>
          <a:bodyPr>
            <a:normAutofit/>
          </a:bodyPr>
          <a:lstStyle/>
          <a:p>
            <a:r>
              <a:rPr lang="en-US"/>
              <a:t>Example of tasks in GLUE</a:t>
            </a:r>
          </a:p>
        </p:txBody>
      </p:sp>
      <p:pic>
        <p:nvPicPr>
          <p:cNvPr id="7" name="Picture 7" descr="Map&#10;&#10;Description automatically generated">
            <a:extLst>
              <a:ext uri="{FF2B5EF4-FFF2-40B4-BE49-F238E27FC236}">
                <a16:creationId xmlns:a16="http://schemas.microsoft.com/office/drawing/2014/main" id="{C97C2A44-13B9-E3B2-C66E-F0D358B899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427" y="1534227"/>
            <a:ext cx="7967999" cy="443368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0540F-95AF-B4F7-807F-ABAFC8CE7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9AFF4-8E34-AF35-BED5-58676AA23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F06FB-730E-C6B7-520B-1E0B442AE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6699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4D6BA5-84B5-43A7-9C1D-45DC3E3F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>
                <a:latin typeface="Arial"/>
                <a:cs typeface="Arial"/>
              </a:rPr>
              <a:t>TEACHERS' EXPERIENCES </a:t>
            </a:r>
            <a:r>
              <a:rPr lang="fi-FI" err="1">
                <a:latin typeface="Arial"/>
                <a:cs typeface="Arial"/>
              </a:rPr>
              <a:t>so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far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8C1DEA-F75E-403A-A8D7-C031688F1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28" y="1690688"/>
            <a:ext cx="10515600" cy="41093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i-FI" b="1">
                <a:latin typeface="Arial"/>
                <a:cs typeface="Arial"/>
              </a:rPr>
              <a:t>For </a:t>
            </a:r>
            <a:r>
              <a:rPr lang="fi-FI" b="1" err="1">
                <a:latin typeface="Arial"/>
                <a:cs typeface="Arial"/>
              </a:rPr>
              <a:t>organized</a:t>
            </a:r>
            <a:r>
              <a:rPr lang="fi-FI" b="1">
                <a:latin typeface="Arial"/>
                <a:cs typeface="Arial"/>
              </a:rPr>
              <a:t> </a:t>
            </a:r>
            <a:r>
              <a:rPr lang="fi-FI" b="1" err="1">
                <a:latin typeface="Arial"/>
                <a:cs typeface="Arial"/>
              </a:rPr>
              <a:t>sessions</a:t>
            </a:r>
            <a:r>
              <a:rPr lang="fi-FI" b="1">
                <a:latin typeface="Arial"/>
                <a:cs typeface="Arial"/>
              </a:rPr>
              <a:t> </a:t>
            </a:r>
            <a:r>
              <a:rPr lang="fi-FI" b="1" err="1">
                <a:latin typeface="Arial"/>
                <a:cs typeface="Arial"/>
              </a:rPr>
              <a:t>with</a:t>
            </a:r>
            <a:r>
              <a:rPr lang="fi-FI" b="1">
                <a:latin typeface="Arial"/>
                <a:cs typeface="Arial"/>
              </a:rPr>
              <a:t> </a:t>
            </a:r>
            <a:r>
              <a:rPr lang="fi-FI" b="1" err="1">
                <a:latin typeface="Arial"/>
                <a:cs typeface="Arial"/>
              </a:rPr>
              <a:t>several</a:t>
            </a:r>
            <a:r>
              <a:rPr lang="fi-FI" b="1">
                <a:latin typeface="Arial"/>
                <a:cs typeface="Arial"/>
              </a:rPr>
              <a:t> </a:t>
            </a:r>
            <a:r>
              <a:rPr lang="fi-FI" b="1" err="1">
                <a:latin typeface="Arial"/>
                <a:cs typeface="Arial"/>
              </a:rPr>
              <a:t>student</a:t>
            </a:r>
            <a:r>
              <a:rPr lang="fi-FI" b="1">
                <a:latin typeface="Arial"/>
                <a:cs typeface="Arial"/>
              </a:rPr>
              <a:t> </a:t>
            </a:r>
            <a:r>
              <a:rPr lang="fi-FI" b="1" err="1">
                <a:latin typeface="Arial"/>
                <a:cs typeface="Arial"/>
              </a:rPr>
              <a:t>groups</a:t>
            </a:r>
            <a:r>
              <a:rPr lang="fi-FI">
                <a:latin typeface="Arial"/>
                <a:cs typeface="Arial"/>
              </a:rPr>
              <a:t>:</a:t>
            </a:r>
          </a:p>
          <a:p>
            <a:r>
              <a:rPr lang="fi-FI"/>
              <a:t>30min in </a:t>
            </a:r>
            <a:r>
              <a:rPr lang="fi-FI" err="1"/>
              <a:t>one</a:t>
            </a:r>
            <a:r>
              <a:rPr lang="fi-FI"/>
              <a:t> go is </a:t>
            </a:r>
            <a:r>
              <a:rPr lang="fi-FI" err="1"/>
              <a:t>enough</a:t>
            </a:r>
            <a:endParaRPr lang="fi-FI"/>
          </a:p>
          <a:p>
            <a:r>
              <a:rPr lang="fi-FI"/>
              <a:t>group </a:t>
            </a:r>
            <a:r>
              <a:rPr lang="fi-FI" err="1"/>
              <a:t>size</a:t>
            </a:r>
            <a:r>
              <a:rPr lang="fi-FI"/>
              <a:t> 2 </a:t>
            </a:r>
            <a:r>
              <a:rPr lang="fi-FI" err="1"/>
              <a:t>students</a:t>
            </a:r>
            <a:r>
              <a:rPr lang="fi-FI"/>
              <a:t> per </a:t>
            </a:r>
            <a:r>
              <a:rPr lang="fi-FI" err="1"/>
              <a:t>teacher</a:t>
            </a:r>
            <a:r>
              <a:rPr lang="fi-FI"/>
              <a:t>, </a:t>
            </a:r>
            <a:r>
              <a:rPr lang="fi-FI" err="1"/>
              <a:t>all</a:t>
            </a:r>
            <a:r>
              <a:rPr lang="fi-FI"/>
              <a:t> </a:t>
            </a:r>
            <a:r>
              <a:rPr lang="fi-FI" err="1"/>
              <a:t>together</a:t>
            </a:r>
            <a:r>
              <a:rPr lang="fi-FI"/>
              <a:t> </a:t>
            </a:r>
            <a:r>
              <a:rPr lang="fi-FI" err="1"/>
              <a:t>max</a:t>
            </a:r>
            <a:r>
              <a:rPr lang="fi-FI"/>
              <a:t> 8 </a:t>
            </a:r>
            <a:r>
              <a:rPr lang="fi-FI" err="1"/>
              <a:t>students</a:t>
            </a:r>
            <a:r>
              <a:rPr lang="fi-FI"/>
              <a:t> in </a:t>
            </a:r>
            <a:r>
              <a:rPr lang="fi-FI" err="1"/>
              <a:t>one</a:t>
            </a:r>
            <a:r>
              <a:rPr lang="fi-FI"/>
              <a:t> go</a:t>
            </a:r>
          </a:p>
          <a:p>
            <a:pPr lvl="1"/>
            <a:r>
              <a:rPr lang="fi-FI" err="1"/>
              <a:t>Various</a:t>
            </a:r>
            <a:r>
              <a:rPr lang="fi-FI"/>
              <a:t> </a:t>
            </a:r>
            <a:r>
              <a:rPr lang="fi-FI" err="1"/>
              <a:t>reasons</a:t>
            </a:r>
            <a:r>
              <a:rPr lang="fi-FI"/>
              <a:t>: internet –</a:t>
            </a:r>
            <a:r>
              <a:rPr lang="fi-FI" err="1"/>
              <a:t>connection</a:t>
            </a:r>
            <a:r>
              <a:rPr lang="fi-FI"/>
              <a:t>, </a:t>
            </a:r>
            <a:r>
              <a:rPr lang="fi-FI" err="1"/>
              <a:t>audio</a:t>
            </a:r>
            <a:r>
              <a:rPr lang="fi-FI"/>
              <a:t> </a:t>
            </a:r>
            <a:r>
              <a:rPr lang="fi-FI" err="1"/>
              <a:t>echoing</a:t>
            </a:r>
            <a:r>
              <a:rPr lang="fi-FI"/>
              <a:t>, </a:t>
            </a:r>
            <a:r>
              <a:rPr lang="fi-FI" err="1"/>
              <a:t>physical</a:t>
            </a:r>
            <a:r>
              <a:rPr lang="fi-FI"/>
              <a:t> </a:t>
            </a:r>
            <a:r>
              <a:rPr lang="fi-FI" err="1"/>
              <a:t>rooms</a:t>
            </a:r>
            <a:r>
              <a:rPr lang="fi-FI"/>
              <a:t> </a:t>
            </a:r>
            <a:r>
              <a:rPr lang="fi-FI" err="1"/>
              <a:t>available</a:t>
            </a:r>
            <a:r>
              <a:rPr lang="fi-FI"/>
              <a:t>, </a:t>
            </a:r>
            <a:r>
              <a:rPr lang="fi-FI" err="1"/>
              <a:t>managing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physical</a:t>
            </a:r>
            <a:r>
              <a:rPr lang="fi-FI"/>
              <a:t> </a:t>
            </a:r>
            <a:r>
              <a:rPr lang="fi-FI" err="1"/>
              <a:t>situation</a:t>
            </a:r>
            <a:endParaRPr lang="fi-FI"/>
          </a:p>
          <a:p>
            <a:pPr marL="457200" lvl="1" indent="0">
              <a:buNone/>
            </a:pPr>
            <a:endParaRPr lang="fi-FI"/>
          </a:p>
          <a:p>
            <a:pPr marL="0" indent="0">
              <a:buNone/>
            </a:pPr>
            <a:r>
              <a:rPr lang="fi-FI" b="1"/>
              <a:t>How to </a:t>
            </a:r>
            <a:r>
              <a:rPr lang="fi-FI" b="1" err="1"/>
              <a:t>plan</a:t>
            </a:r>
            <a:r>
              <a:rPr lang="fi-FI" b="1"/>
              <a:t> </a:t>
            </a:r>
            <a:r>
              <a:rPr lang="fi-FI" b="1" err="1"/>
              <a:t>the</a:t>
            </a:r>
            <a:r>
              <a:rPr lang="fi-FI" b="1"/>
              <a:t> </a:t>
            </a:r>
            <a:r>
              <a:rPr lang="fi-FI" b="1" err="1"/>
              <a:t>teaching</a:t>
            </a:r>
            <a:r>
              <a:rPr lang="fi-FI" b="1"/>
              <a:t> </a:t>
            </a:r>
            <a:r>
              <a:rPr lang="fi-FI" b="1" err="1"/>
              <a:t>sessions</a:t>
            </a:r>
            <a:r>
              <a:rPr lang="fi-FI" b="1"/>
              <a:t> in VR:</a:t>
            </a:r>
          </a:p>
          <a:p>
            <a:pPr marL="0" indent="0">
              <a:buNone/>
            </a:pPr>
            <a:r>
              <a:rPr lang="fi-FI"/>
              <a:t>STEP 1: </a:t>
            </a:r>
            <a:r>
              <a:rPr lang="fi-FI" err="1"/>
              <a:t>pre-arrangements</a:t>
            </a:r>
            <a:endParaRPr lang="fi-FI"/>
          </a:p>
          <a:p>
            <a:pPr lvl="1">
              <a:buFont typeface="Courier New" panose="02070309020205020404" pitchFamily="49" charset="0"/>
              <a:buChar char="o"/>
            </a:pPr>
            <a:r>
              <a:rPr lang="fi-FI"/>
              <a:t>Make sure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have</a:t>
            </a:r>
            <a:r>
              <a:rPr lang="fi-FI"/>
              <a:t> </a:t>
            </a:r>
            <a:r>
              <a:rPr lang="fi-FI" err="1"/>
              <a:t>enough</a:t>
            </a:r>
            <a:r>
              <a:rPr lang="fi-FI"/>
              <a:t> </a:t>
            </a:r>
            <a:r>
              <a:rPr lang="fi-FI" err="1"/>
              <a:t>power</a:t>
            </a:r>
            <a:r>
              <a:rPr lang="fi-FI"/>
              <a:t> </a:t>
            </a:r>
            <a:r>
              <a:rPr lang="fi-FI" err="1"/>
              <a:t>supply</a:t>
            </a:r>
            <a:r>
              <a:rPr lang="fi-FI"/>
              <a:t> (</a:t>
            </a:r>
            <a:r>
              <a:rPr lang="fi-FI" err="1"/>
              <a:t>extendable</a:t>
            </a:r>
            <a:r>
              <a:rPr lang="fi-FI"/>
              <a:t> </a:t>
            </a:r>
            <a:r>
              <a:rPr lang="fi-FI" err="1"/>
              <a:t>cords</a:t>
            </a:r>
            <a:r>
              <a:rPr lang="fi-FI"/>
              <a:t>) for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equipment</a:t>
            </a:r>
            <a:endParaRPr lang="fi-FI"/>
          </a:p>
          <a:p>
            <a:pPr lvl="1">
              <a:buFont typeface="Courier New" panose="02070309020205020404" pitchFamily="49" charset="0"/>
              <a:buChar char="o"/>
            </a:pPr>
            <a:r>
              <a:rPr lang="fi-FI" err="1"/>
              <a:t>Check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Internet-</a:t>
            </a:r>
            <a:r>
              <a:rPr lang="fi-FI" err="1"/>
              <a:t>connection</a:t>
            </a:r>
            <a:r>
              <a:rPr lang="fi-FI"/>
              <a:t> </a:t>
            </a:r>
            <a:r>
              <a:rPr lang="fi-FI" err="1"/>
              <a:t>works</a:t>
            </a:r>
            <a:r>
              <a:rPr lang="fi-FI"/>
              <a:t> </a:t>
            </a:r>
            <a:r>
              <a:rPr lang="fi-FI" err="1"/>
              <a:t>properly</a:t>
            </a:r>
            <a:endParaRPr lang="fi-FI"/>
          </a:p>
          <a:p>
            <a:pPr lvl="1">
              <a:buFont typeface="Courier New" panose="02070309020205020404" pitchFamily="49" charset="0"/>
              <a:buChar char="o"/>
            </a:pPr>
            <a:r>
              <a:rPr lang="fi-FI" err="1"/>
              <a:t>Book</a:t>
            </a:r>
            <a:r>
              <a:rPr lang="fi-FI"/>
              <a:t> a </a:t>
            </a:r>
            <a:r>
              <a:rPr lang="fi-FI" err="1"/>
              <a:t>room</a:t>
            </a:r>
            <a:r>
              <a:rPr lang="fi-FI"/>
              <a:t>, </a:t>
            </a:r>
            <a:r>
              <a:rPr lang="fi-FI" err="1"/>
              <a:t>privacy</a:t>
            </a:r>
            <a:r>
              <a:rPr lang="fi-FI"/>
              <a:t> and ”</a:t>
            </a:r>
            <a:r>
              <a:rPr lang="fi-FI" err="1"/>
              <a:t>audio</a:t>
            </a:r>
            <a:r>
              <a:rPr lang="fi-FI"/>
              <a:t> </a:t>
            </a:r>
            <a:r>
              <a:rPr lang="fi-FI" err="1"/>
              <a:t>peace</a:t>
            </a:r>
            <a:r>
              <a:rPr lang="fi-FI"/>
              <a:t>” </a:t>
            </a:r>
            <a:r>
              <a:rPr lang="fi-FI" err="1"/>
              <a:t>should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</a:t>
            </a:r>
            <a:r>
              <a:rPr lang="fi-FI" err="1"/>
              <a:t>taken</a:t>
            </a:r>
            <a:r>
              <a:rPr lang="fi-FI"/>
              <a:t> into account.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err="1"/>
              <a:t>Check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VR-</a:t>
            </a:r>
            <a:r>
              <a:rPr lang="fi-FI" err="1"/>
              <a:t>glasses</a:t>
            </a:r>
            <a:r>
              <a:rPr lang="fi-FI"/>
              <a:t> </a:t>
            </a:r>
            <a:r>
              <a:rPr lang="fi-FI" err="1"/>
              <a:t>are</a:t>
            </a:r>
            <a:r>
              <a:rPr lang="fi-FI"/>
              <a:t> </a:t>
            </a:r>
            <a:r>
              <a:rPr lang="fi-FI" err="1"/>
              <a:t>charged</a:t>
            </a:r>
            <a:endParaRPr lang="fi-FI"/>
          </a:p>
          <a:p>
            <a:pPr lvl="1">
              <a:buFont typeface="Courier New" panose="02070309020205020404" pitchFamily="49" charset="0"/>
              <a:buChar char="o"/>
            </a:pPr>
            <a:r>
              <a:rPr lang="fi-FI" err="1"/>
              <a:t>Check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you</a:t>
            </a:r>
            <a:r>
              <a:rPr lang="fi-FI"/>
              <a:t> </a:t>
            </a:r>
            <a:r>
              <a:rPr lang="fi-FI" err="1"/>
              <a:t>know</a:t>
            </a:r>
            <a:r>
              <a:rPr lang="fi-FI"/>
              <a:t> </a:t>
            </a:r>
            <a:r>
              <a:rPr lang="fi-FI" err="1"/>
              <a:t>how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VR-</a:t>
            </a:r>
            <a:r>
              <a:rPr lang="fi-FI" err="1"/>
              <a:t>glass</a:t>
            </a:r>
            <a:r>
              <a:rPr lang="fi-FI"/>
              <a:t> </a:t>
            </a:r>
            <a:r>
              <a:rPr lang="fi-FI" err="1"/>
              <a:t>log</a:t>
            </a:r>
            <a:r>
              <a:rPr lang="fi-FI"/>
              <a:t>-in –account </a:t>
            </a:r>
            <a:r>
              <a:rPr lang="fi-FI" err="1"/>
              <a:t>works</a:t>
            </a:r>
            <a:r>
              <a:rPr lang="fi-FI"/>
              <a:t>. </a:t>
            </a:r>
            <a:r>
              <a:rPr lang="fi-FI" err="1"/>
              <a:t>E.g</a:t>
            </a:r>
            <a:r>
              <a:rPr lang="fi-FI"/>
              <a:t>. </a:t>
            </a:r>
            <a:r>
              <a:rPr lang="fi-FI" err="1"/>
              <a:t>Ouculs</a:t>
            </a:r>
            <a:r>
              <a:rPr lang="fi-FI"/>
              <a:t> </a:t>
            </a:r>
            <a:r>
              <a:rPr lang="fi-FI" err="1"/>
              <a:t>Quest</a:t>
            </a:r>
            <a:r>
              <a:rPr lang="fi-FI"/>
              <a:t> </a:t>
            </a:r>
            <a:r>
              <a:rPr lang="fi-FI" err="1"/>
              <a:t>uses</a:t>
            </a:r>
            <a:r>
              <a:rPr lang="fi-FI"/>
              <a:t> META –account </a:t>
            </a:r>
            <a:r>
              <a:rPr lang="fi-FI" err="1"/>
              <a:t>or</a:t>
            </a:r>
            <a:r>
              <a:rPr lang="fi-FI"/>
              <a:t> </a:t>
            </a:r>
            <a:r>
              <a:rPr lang="fi-FI" err="1"/>
              <a:t>Oculus</a:t>
            </a:r>
            <a:r>
              <a:rPr lang="fi-FI"/>
              <a:t> account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err="1"/>
              <a:t>Log</a:t>
            </a:r>
            <a:r>
              <a:rPr lang="fi-FI"/>
              <a:t> in to </a:t>
            </a:r>
            <a:r>
              <a:rPr lang="fi-FI" err="1"/>
              <a:t>the</a:t>
            </a:r>
            <a:r>
              <a:rPr lang="fi-FI"/>
              <a:t> VR-</a:t>
            </a:r>
            <a:r>
              <a:rPr lang="fi-FI" err="1"/>
              <a:t>environment</a:t>
            </a:r>
            <a:r>
              <a:rPr lang="fi-FI"/>
              <a:t> </a:t>
            </a:r>
            <a:r>
              <a:rPr lang="fi-FI" err="1"/>
              <a:t>alone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co-teachers</a:t>
            </a:r>
            <a:r>
              <a:rPr lang="fi-FI"/>
              <a:t> to </a:t>
            </a:r>
            <a:r>
              <a:rPr lang="fi-FI" err="1"/>
              <a:t>see</a:t>
            </a:r>
            <a:r>
              <a:rPr lang="fi-FI"/>
              <a:t> </a:t>
            </a:r>
            <a:r>
              <a:rPr lang="fi-FI" err="1"/>
              <a:t>that</a:t>
            </a:r>
            <a:r>
              <a:rPr lang="fi-FI"/>
              <a:t> </a:t>
            </a:r>
            <a:r>
              <a:rPr lang="fi-FI" err="1"/>
              <a:t>all</a:t>
            </a:r>
            <a:r>
              <a:rPr lang="fi-FI"/>
              <a:t> is </a:t>
            </a:r>
            <a:r>
              <a:rPr lang="fi-FI" err="1"/>
              <a:t>working</a:t>
            </a:r>
            <a:r>
              <a:rPr lang="fi-FI"/>
              <a:t> </a:t>
            </a:r>
            <a:r>
              <a:rPr lang="fi-FI" err="1"/>
              <a:t>properly</a:t>
            </a:r>
            <a:endParaRPr lang="fi-FI"/>
          </a:p>
          <a:p>
            <a:pPr marL="0" indent="0">
              <a:buNone/>
            </a:pPr>
            <a:r>
              <a:rPr lang="fi-FI"/>
              <a:t>STEP 2: 1st </a:t>
            </a:r>
            <a:r>
              <a:rPr lang="fi-FI" err="1"/>
              <a:t>time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students</a:t>
            </a:r>
            <a:r>
              <a:rPr lang="fi-FI"/>
              <a:t> show </a:t>
            </a:r>
            <a:r>
              <a:rPr lang="fi-FI" err="1"/>
              <a:t>them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basics</a:t>
            </a:r>
            <a:r>
              <a:rPr lang="fi-FI"/>
              <a:t>: </a:t>
            </a:r>
            <a:r>
              <a:rPr lang="fi-FI" err="1"/>
              <a:t>how</a:t>
            </a:r>
            <a:r>
              <a:rPr lang="fi-FI"/>
              <a:t> to </a:t>
            </a:r>
            <a:r>
              <a:rPr lang="fi-FI" err="1"/>
              <a:t>log</a:t>
            </a:r>
            <a:r>
              <a:rPr lang="fi-FI"/>
              <a:t> in,  </a:t>
            </a:r>
            <a:r>
              <a:rPr lang="fi-FI" err="1"/>
              <a:t>how</a:t>
            </a:r>
            <a:r>
              <a:rPr lang="fi-FI"/>
              <a:t> to </a:t>
            </a:r>
            <a:r>
              <a:rPr lang="fi-FI" err="1"/>
              <a:t>move</a:t>
            </a:r>
            <a:r>
              <a:rPr lang="fi-FI"/>
              <a:t> and </a:t>
            </a:r>
            <a:r>
              <a:rPr lang="fi-FI" err="1"/>
              <a:t>speak</a:t>
            </a:r>
            <a:r>
              <a:rPr lang="fi-FI"/>
              <a:t>, </a:t>
            </a:r>
            <a:r>
              <a:rPr lang="fi-FI" err="1"/>
              <a:t>getting</a:t>
            </a:r>
            <a:r>
              <a:rPr lang="fi-FI"/>
              <a:t> to </a:t>
            </a:r>
            <a:r>
              <a:rPr lang="fi-FI" err="1"/>
              <a:t>know</a:t>
            </a:r>
            <a:r>
              <a:rPr lang="fi-FI"/>
              <a:t>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place</a:t>
            </a:r>
            <a:r>
              <a:rPr lang="fi-FI"/>
              <a:t>. </a:t>
            </a:r>
          </a:p>
          <a:p>
            <a:pPr marL="0" indent="0">
              <a:buNone/>
            </a:pPr>
            <a:r>
              <a:rPr lang="fi-FI"/>
              <a:t>STEP 3: 2nd </a:t>
            </a:r>
            <a:r>
              <a:rPr lang="fi-FI" err="1"/>
              <a:t>time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students</a:t>
            </a:r>
            <a:r>
              <a:rPr lang="fi-FI"/>
              <a:t>, </a:t>
            </a:r>
            <a:r>
              <a:rPr lang="fi-FI" err="1"/>
              <a:t>start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assignments</a:t>
            </a:r>
            <a:r>
              <a:rPr lang="fi-FI"/>
              <a:t>. It is </a:t>
            </a:r>
            <a:r>
              <a:rPr lang="fi-FI" err="1"/>
              <a:t>good</a:t>
            </a:r>
            <a:r>
              <a:rPr lang="fi-FI"/>
              <a:t> to </a:t>
            </a:r>
            <a:r>
              <a:rPr lang="fi-FI" err="1"/>
              <a:t>have</a:t>
            </a:r>
            <a:r>
              <a:rPr lang="fi-FI"/>
              <a:t> a </a:t>
            </a:r>
            <a:r>
              <a:rPr lang="fi-FI" err="1"/>
              <a:t>back-up</a:t>
            </a:r>
            <a:r>
              <a:rPr lang="fi-FI"/>
              <a:t> </a:t>
            </a:r>
            <a:r>
              <a:rPr lang="fi-FI" err="1"/>
              <a:t>communication</a:t>
            </a:r>
            <a:r>
              <a:rPr lang="fi-FI"/>
              <a:t> </a:t>
            </a:r>
            <a:r>
              <a:rPr lang="fi-FI" err="1"/>
              <a:t>channel</a:t>
            </a:r>
            <a:r>
              <a:rPr lang="fi-FI"/>
              <a:t>, </a:t>
            </a:r>
            <a:r>
              <a:rPr lang="fi-FI" err="1"/>
              <a:t>e.g</a:t>
            </a:r>
            <a:r>
              <a:rPr lang="fi-FI"/>
              <a:t>. </a:t>
            </a:r>
            <a:r>
              <a:rPr lang="fi-FI" err="1"/>
              <a:t>whatsapp</a:t>
            </a:r>
            <a:r>
              <a:rPr lang="fi-FI"/>
              <a:t> </a:t>
            </a:r>
            <a:r>
              <a:rPr lang="fi-FI" err="1"/>
              <a:t>or</a:t>
            </a:r>
            <a:r>
              <a:rPr lang="fi-FI"/>
              <a:t> TEAMS, open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your</a:t>
            </a:r>
            <a:r>
              <a:rPr lang="fi-FI"/>
              <a:t> </a:t>
            </a:r>
            <a:r>
              <a:rPr lang="fi-FI" err="1"/>
              <a:t>colleagues</a:t>
            </a:r>
            <a:r>
              <a:rPr lang="fi-FI"/>
              <a:t>.</a:t>
            </a:r>
          </a:p>
          <a:p>
            <a:pPr marL="0" indent="0">
              <a:buNone/>
            </a:pP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660F40-A314-48DB-BD94-15F1F3C7C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C2660DA-AF49-4009-BD5E-9AE878454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0EFC86-B1D0-43CA-96A9-CD1BA611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343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923242-86A9-4A95-8174-98F5DA42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Arial"/>
                <a:cs typeface="Arial"/>
              </a:rPr>
              <a:t>TEACHERS' EXPERIENCES </a:t>
            </a:r>
            <a:r>
              <a:rPr lang="fi-FI" err="1">
                <a:latin typeface="Arial"/>
                <a:cs typeface="Arial"/>
              </a:rPr>
              <a:t>so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far</a:t>
            </a:r>
            <a:endParaRPr lang="fi-FI">
              <a:latin typeface="Arial"/>
              <a:cs typeface="Arial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C08B2E-C218-47F8-A116-132E4100F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err="1">
                <a:latin typeface="Arial"/>
                <a:cs typeface="Arial"/>
              </a:rPr>
              <a:t>Studies</a:t>
            </a:r>
            <a:r>
              <a:rPr lang="fi-FI">
                <a:latin typeface="Arial"/>
                <a:cs typeface="Arial"/>
              </a:rPr>
              <a:t> in </a:t>
            </a:r>
            <a:r>
              <a:rPr lang="fi-FI" err="1">
                <a:latin typeface="Arial"/>
                <a:cs typeface="Arial"/>
              </a:rPr>
              <a:t>communication</a:t>
            </a:r>
            <a:r>
              <a:rPr lang="fi-FI">
                <a:latin typeface="Arial"/>
                <a:cs typeface="Arial"/>
              </a:rPr>
              <a:t> and </a:t>
            </a:r>
            <a:r>
              <a:rPr lang="fi-FI" err="1">
                <a:latin typeface="Arial"/>
                <a:cs typeface="Arial"/>
              </a:rPr>
              <a:t>interaction</a:t>
            </a:r>
            <a:r>
              <a:rPr lang="fi-FI">
                <a:latin typeface="Arial"/>
                <a:cs typeface="Arial"/>
              </a:rPr>
              <a:t> in English</a:t>
            </a:r>
            <a:endParaRPr lang="en-US"/>
          </a:p>
          <a:p>
            <a:r>
              <a:rPr lang="fi-FI" err="1">
                <a:latin typeface="Arial"/>
                <a:cs typeface="Arial"/>
              </a:rPr>
              <a:t>Synchronous</a:t>
            </a:r>
            <a:r>
              <a:rPr lang="fi-FI">
                <a:latin typeface="Arial"/>
                <a:cs typeface="Arial"/>
              </a:rPr>
              <a:t> and </a:t>
            </a:r>
            <a:r>
              <a:rPr lang="fi-FI" err="1">
                <a:latin typeface="Arial"/>
                <a:cs typeface="Arial"/>
              </a:rPr>
              <a:t>asynchronous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assignments</a:t>
            </a:r>
            <a:r>
              <a:rPr lang="fi-FI">
                <a:latin typeface="Arial"/>
                <a:cs typeface="Arial"/>
              </a:rPr>
              <a:t> in </a:t>
            </a:r>
            <a:r>
              <a:rPr lang="fi-FI" err="1">
                <a:latin typeface="Arial"/>
                <a:cs typeface="Arial"/>
              </a:rPr>
              <a:t>Glue</a:t>
            </a:r>
            <a:endParaRPr lang="fi-FI" err="1"/>
          </a:p>
          <a:p>
            <a:r>
              <a:rPr lang="fi-FI" err="1">
                <a:latin typeface="Arial"/>
                <a:cs typeface="Arial"/>
              </a:rPr>
              <a:t>Aim</a:t>
            </a:r>
            <a:r>
              <a:rPr lang="fi-FI">
                <a:latin typeface="Arial"/>
                <a:cs typeface="Arial"/>
              </a:rPr>
              <a:t> to </a:t>
            </a:r>
            <a:r>
              <a:rPr lang="fi-FI" err="1">
                <a:latin typeface="Arial"/>
                <a:cs typeface="Arial"/>
              </a:rPr>
              <a:t>offer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students</a:t>
            </a:r>
            <a:r>
              <a:rPr lang="fi-FI">
                <a:latin typeface="Arial"/>
                <a:cs typeface="Arial"/>
              </a:rPr>
              <a:t> a </a:t>
            </a:r>
            <a:r>
              <a:rPr lang="fi-FI" err="1">
                <a:latin typeface="Arial"/>
                <a:cs typeface="Arial"/>
              </a:rPr>
              <a:t>platfom</a:t>
            </a:r>
            <a:r>
              <a:rPr lang="fi-FI">
                <a:latin typeface="Arial"/>
                <a:cs typeface="Arial"/>
              </a:rPr>
              <a:t> to </a:t>
            </a:r>
            <a:r>
              <a:rPr lang="fi-FI" err="1">
                <a:latin typeface="Arial"/>
                <a:cs typeface="Arial"/>
              </a:rPr>
              <a:t>meet</a:t>
            </a:r>
            <a:r>
              <a:rPr lang="fi-FI">
                <a:latin typeface="Arial"/>
                <a:cs typeface="Arial"/>
              </a:rPr>
              <a:t> and </a:t>
            </a:r>
            <a:r>
              <a:rPr lang="fi-FI" err="1">
                <a:latin typeface="Arial"/>
                <a:cs typeface="Arial"/>
              </a:rPr>
              <a:t>speak</a:t>
            </a:r>
            <a:r>
              <a:rPr lang="fi-FI">
                <a:latin typeface="Arial"/>
                <a:cs typeface="Arial"/>
              </a:rPr>
              <a:t> in English in VR, to </a:t>
            </a:r>
            <a:r>
              <a:rPr lang="fi-FI" err="1">
                <a:latin typeface="Arial"/>
                <a:cs typeface="Arial"/>
              </a:rPr>
              <a:t>learn</a:t>
            </a:r>
            <a:r>
              <a:rPr lang="fi-FI">
                <a:latin typeface="Arial"/>
                <a:cs typeface="Arial"/>
              </a:rPr>
              <a:t> to </a:t>
            </a:r>
            <a:r>
              <a:rPr lang="fi-FI" err="1">
                <a:latin typeface="Arial"/>
                <a:cs typeface="Arial"/>
              </a:rPr>
              <a:t>navigate</a:t>
            </a:r>
            <a:r>
              <a:rPr lang="fi-FI">
                <a:latin typeface="Arial"/>
                <a:cs typeface="Arial"/>
              </a:rPr>
              <a:t> in VR and to </a:t>
            </a:r>
            <a:r>
              <a:rPr lang="fi-FI" err="1">
                <a:latin typeface="Arial"/>
                <a:cs typeface="Arial"/>
              </a:rPr>
              <a:t>gain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experiences</a:t>
            </a:r>
            <a:r>
              <a:rPr lang="fi-FI">
                <a:latin typeface="Arial"/>
                <a:cs typeface="Arial"/>
              </a:rPr>
              <a:t> of </a:t>
            </a:r>
            <a:r>
              <a:rPr lang="fi-FI" err="1">
                <a:latin typeface="Arial"/>
                <a:cs typeface="Arial"/>
              </a:rPr>
              <a:t>online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communication</a:t>
            </a:r>
            <a:endParaRPr lang="fi-FI">
              <a:latin typeface="Arial"/>
              <a:cs typeface="Arial"/>
            </a:endParaRPr>
          </a:p>
          <a:p>
            <a:r>
              <a:rPr lang="fi-FI" err="1">
                <a:latin typeface="Arial"/>
                <a:cs typeface="Arial"/>
              </a:rPr>
              <a:t>Students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preferred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sharing</a:t>
            </a:r>
            <a:r>
              <a:rPr lang="fi-FI">
                <a:latin typeface="Arial"/>
                <a:cs typeface="Arial"/>
              </a:rPr>
              <a:t> in VR, </a:t>
            </a:r>
            <a:r>
              <a:rPr lang="fi-FI" err="1">
                <a:latin typeface="Arial"/>
                <a:cs typeface="Arial"/>
              </a:rPr>
              <a:t>e.g</a:t>
            </a:r>
            <a:r>
              <a:rPr lang="fi-FI">
                <a:latin typeface="Arial"/>
                <a:cs typeface="Arial"/>
              </a:rPr>
              <a:t>. </a:t>
            </a:r>
            <a:r>
              <a:rPr lang="fi-FI" err="1">
                <a:latin typeface="Arial"/>
                <a:cs typeface="Arial"/>
              </a:rPr>
              <a:t>presenting</a:t>
            </a:r>
            <a:r>
              <a:rPr lang="fi-FI">
                <a:latin typeface="Arial"/>
                <a:cs typeface="Arial"/>
              </a:rPr>
              <a:t> and </a:t>
            </a:r>
            <a:r>
              <a:rPr lang="fi-FI" err="1">
                <a:latin typeface="Arial"/>
                <a:cs typeface="Arial"/>
              </a:rPr>
              <a:t>getting</a:t>
            </a:r>
            <a:r>
              <a:rPr lang="fi-FI">
                <a:latin typeface="Arial"/>
                <a:cs typeface="Arial"/>
              </a:rPr>
              <a:t> to </a:t>
            </a:r>
            <a:r>
              <a:rPr lang="fi-FI" err="1">
                <a:latin typeface="Arial"/>
                <a:cs typeface="Arial"/>
              </a:rPr>
              <a:t>know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schools</a:t>
            </a:r>
            <a:r>
              <a:rPr lang="fi-FI">
                <a:latin typeface="Arial"/>
                <a:cs typeface="Arial"/>
              </a:rPr>
              <a:t> and </a:t>
            </a:r>
            <a:r>
              <a:rPr lang="fi-FI" err="1">
                <a:latin typeface="Arial"/>
                <a:cs typeface="Arial"/>
              </a:rPr>
              <a:t>studies</a:t>
            </a:r>
            <a:endParaRPr lang="fi-FI">
              <a:latin typeface="Arial"/>
              <a:cs typeface="Arial"/>
            </a:endParaRPr>
          </a:p>
          <a:p>
            <a:r>
              <a:rPr lang="fi-FI" err="1">
                <a:latin typeface="Arial"/>
                <a:cs typeface="Arial"/>
              </a:rPr>
              <a:t>Students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used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pictures</a:t>
            </a:r>
            <a:r>
              <a:rPr lang="fi-FI">
                <a:latin typeface="Arial"/>
                <a:cs typeface="Arial"/>
              </a:rPr>
              <a:t> and </a:t>
            </a:r>
            <a:r>
              <a:rPr lang="fi-FI" err="1">
                <a:latin typeface="Arial"/>
                <a:cs typeface="Arial"/>
              </a:rPr>
              <a:t>videos</a:t>
            </a:r>
            <a:r>
              <a:rPr lang="fi-FI">
                <a:latin typeface="Arial"/>
                <a:cs typeface="Arial"/>
              </a:rPr>
              <a:t> to </a:t>
            </a:r>
            <a:r>
              <a:rPr lang="fi-FI" err="1">
                <a:latin typeface="Arial"/>
                <a:cs typeface="Arial"/>
              </a:rPr>
              <a:t>support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their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presentations</a:t>
            </a:r>
            <a:endParaRPr lang="fi-FI">
              <a:latin typeface="Arial"/>
              <a:cs typeface="Arial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340B03-B44D-4A57-A781-9C551ED5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D19729-792A-466B-9944-ADC0A3C3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EAF574-1BAE-4FCA-AB58-8BB250728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7697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287B08-5DFE-47AD-AC2D-6A8D0415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latin typeface="Arial"/>
                <a:cs typeface="Arial"/>
              </a:rPr>
              <a:t>STUDENT’S EXPERIENCES </a:t>
            </a:r>
            <a:r>
              <a:rPr lang="fi-FI" err="1">
                <a:latin typeface="Arial"/>
                <a:cs typeface="Arial"/>
              </a:rPr>
              <a:t>so</a:t>
            </a:r>
            <a:r>
              <a:rPr lang="fi-FI">
                <a:latin typeface="Arial"/>
                <a:cs typeface="Arial"/>
              </a:rPr>
              <a:t> </a:t>
            </a:r>
            <a:r>
              <a:rPr lang="fi-FI" err="1">
                <a:latin typeface="Arial"/>
                <a:cs typeface="Arial"/>
              </a:rPr>
              <a:t>far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D3F730-7314-489F-A465-D5F9824B7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it">
                <a:latin typeface="Arial"/>
                <a:cs typeface="Arial"/>
              </a:rPr>
              <a:t>Some </a:t>
            </a:r>
            <a:r>
              <a:rPr lang="it" err="1">
                <a:latin typeface="Arial"/>
                <a:cs typeface="Arial"/>
              </a:rPr>
              <a:t>felt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insecure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speaking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even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thoug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they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had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experience</a:t>
            </a:r>
            <a:r>
              <a:rPr lang="it">
                <a:latin typeface="Arial"/>
                <a:cs typeface="Arial"/>
              </a:rPr>
              <a:t> of videogames</a:t>
            </a:r>
          </a:p>
          <a:p>
            <a:r>
              <a:rPr lang="it">
                <a:latin typeface="Arial"/>
                <a:cs typeface="Arial"/>
              </a:rPr>
              <a:t>Some </a:t>
            </a:r>
            <a:r>
              <a:rPr lang="it" err="1">
                <a:latin typeface="Arial"/>
                <a:cs typeface="Arial"/>
              </a:rPr>
              <a:t>felt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it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easier</a:t>
            </a:r>
            <a:r>
              <a:rPr lang="it">
                <a:latin typeface="Arial"/>
                <a:cs typeface="Arial"/>
              </a:rPr>
              <a:t> to </a:t>
            </a:r>
            <a:r>
              <a:rPr lang="it" err="1">
                <a:latin typeface="Arial"/>
                <a:cs typeface="Arial"/>
              </a:rPr>
              <a:t>communicate</a:t>
            </a:r>
            <a:r>
              <a:rPr lang="it">
                <a:latin typeface="Arial"/>
                <a:cs typeface="Arial"/>
              </a:rPr>
              <a:t> in </a:t>
            </a:r>
            <a:r>
              <a:rPr lang="it" err="1">
                <a:latin typeface="Arial"/>
                <a:cs typeface="Arial"/>
              </a:rPr>
              <a:t>vr</a:t>
            </a:r>
            <a:r>
              <a:rPr lang="it">
                <a:latin typeface="Arial"/>
                <a:cs typeface="Arial"/>
              </a:rPr>
              <a:t> </a:t>
            </a:r>
            <a:r>
              <a:rPr lang="it" err="1">
                <a:latin typeface="Arial"/>
                <a:cs typeface="Arial"/>
              </a:rPr>
              <a:t>than</a:t>
            </a:r>
            <a:r>
              <a:rPr lang="it">
                <a:latin typeface="Arial"/>
                <a:cs typeface="Arial"/>
              </a:rPr>
              <a:t> face to face</a:t>
            </a:r>
          </a:p>
          <a:p>
            <a:r>
              <a:rPr lang="fi-FI">
                <a:latin typeface="Arial"/>
                <a:cs typeface="Arial"/>
              </a:rPr>
              <a:t>Some </a:t>
            </a:r>
            <a:r>
              <a:rPr lang="fi-FI" err="1">
                <a:latin typeface="Arial"/>
                <a:cs typeface="Arial"/>
              </a:rPr>
              <a:t>students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felt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connected</a:t>
            </a:r>
            <a:endParaRPr lang="fi-FI">
              <a:latin typeface="Arial"/>
              <a:cs typeface="Arial"/>
            </a:endParaRPr>
          </a:p>
          <a:p>
            <a:r>
              <a:rPr lang="fi-FI" err="1">
                <a:latin typeface="Arial"/>
                <a:cs typeface="Arial"/>
              </a:rPr>
              <a:t>Co-creating</a:t>
            </a:r>
            <a:r>
              <a:rPr lang="fi-FI">
                <a:latin typeface="Arial"/>
                <a:cs typeface="Arial"/>
              </a:rPr>
              <a:t>! </a:t>
            </a:r>
            <a:r>
              <a:rPr lang="fi-FI" err="1">
                <a:latin typeface="Arial"/>
                <a:cs typeface="Arial"/>
              </a:rPr>
              <a:t>Students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started</a:t>
            </a:r>
            <a:r>
              <a:rPr lang="fi-FI">
                <a:latin typeface="Arial"/>
                <a:cs typeface="Arial"/>
              </a:rPr>
              <a:t> to </a:t>
            </a:r>
            <a:r>
              <a:rPr lang="fi-FI" err="1">
                <a:latin typeface="Arial"/>
                <a:cs typeface="Arial"/>
              </a:rPr>
              <a:t>brainstorm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tasks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that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could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be</a:t>
            </a:r>
            <a:r>
              <a:rPr lang="fi-FI">
                <a:latin typeface="Arial"/>
                <a:cs typeface="Arial"/>
              </a:rPr>
              <a:t> </a:t>
            </a:r>
            <a:r>
              <a:rPr lang="fi-FI" err="1">
                <a:latin typeface="Arial"/>
                <a:cs typeface="Arial"/>
              </a:rPr>
              <a:t>done</a:t>
            </a:r>
            <a:r>
              <a:rPr lang="fi-FI">
                <a:latin typeface="Arial"/>
                <a:cs typeface="Arial"/>
              </a:rPr>
              <a:t> in VR</a:t>
            </a:r>
            <a:endParaRPr lang="it">
              <a:latin typeface="Arial"/>
              <a:cs typeface="Arial"/>
            </a:endParaRPr>
          </a:p>
          <a:p>
            <a:pPr marL="0" indent="0">
              <a:buNone/>
            </a:pPr>
            <a:endParaRPr lang="it">
              <a:latin typeface="Arial"/>
              <a:cs typeface="Arial"/>
            </a:endParaRPr>
          </a:p>
          <a:p>
            <a:endParaRPr lang="fi-FI">
              <a:latin typeface="Arial"/>
              <a:cs typeface="Arial"/>
            </a:endParaRPr>
          </a:p>
          <a:p>
            <a:pPr marL="0" indent="0">
              <a:buNone/>
            </a:pPr>
            <a:endParaRPr lang="it"/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F36130A-387F-4DD7-A4FA-DA39CFB0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C0EFA0-5E36-4F87-B469-E808BDDCE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E3EC8B-3B16-4A0C-B665-C54CC87DC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352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8DA20-7DDB-46FD-A0F2-2EE3EE99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TECHNICAL ASPECTS: INTERNET CONNECTION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586796-8FC7-4F3E-A8DF-04E9AA706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AltspaceVR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minimum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requirement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5mbps </a:t>
            </a:r>
            <a:r>
              <a:rPr lang="fi-FI" sz="180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-&gt; </a:t>
            </a:r>
            <a:r>
              <a:rPr lang="en-US" sz="1800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 tooltip="https://docs.microsoft.com/en-us/windows/mixed-reality/altspace-vr/getting-started/system-requirements"/>
              </a:rPr>
              <a:t>Link to the information </a:t>
            </a:r>
            <a:r>
              <a:rPr lang="en-US" sz="1800" u="sng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 tooltip="https://docs.microsoft.com/en-us/windows/mixed-reality/altspace-vr/getting-started/system-requirements"/>
              </a:rPr>
              <a:t>souce</a:t>
            </a:r>
            <a:r>
              <a:rPr lang="en-US" sz="1800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 tooltip="https://docs.microsoft.com/en-us/windows/mixed-reality/altspace-vr/getting-started/system-requirements"/>
              </a:rPr>
              <a:t> in EN</a:t>
            </a:r>
            <a:endParaRPr lang="fi-FI" sz="1800" u="sng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Oculus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Quest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VR-glasses2 – HD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resolution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80-100mbps -&gt; </a:t>
            </a:r>
            <a:r>
              <a:rPr lang="fi-FI" sz="1800" u="sng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 tooltip="https://www.novint.com/what-internet-speed-do-i-need-for-oculus-quest-2/"/>
              </a:rPr>
              <a:t>link</a:t>
            </a:r>
            <a:r>
              <a:rPr lang="fi-FI" sz="1800" u="sng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 tooltip="https://www.novint.com/what-internet-speed-do-i-need-for-oculus-quest-2/"/>
              </a:rPr>
              <a:t> to </a:t>
            </a:r>
            <a:r>
              <a:rPr lang="fi-FI" sz="1800" u="sng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 tooltip="https://www.novint.com/what-internet-speed-do-i-need-for-oculus-quest-2/"/>
              </a:rPr>
              <a:t>information</a:t>
            </a:r>
            <a:r>
              <a:rPr lang="fi-FI" sz="1800" u="sng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 tooltip="https://www.novint.com/what-internet-speed-do-i-need-for-oculus-quest-2/"/>
              </a:rPr>
              <a:t> </a:t>
            </a:r>
            <a:r>
              <a:rPr lang="fi-FI" sz="1800" u="sng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 tooltip="https://www.novint.com/what-internet-speed-do-i-need-for-oculus-quest-2/"/>
              </a:rPr>
              <a:t>source</a:t>
            </a:r>
            <a:endParaRPr lang="fi-FI" sz="1800" u="sng">
              <a:solidFill>
                <a:srgbClr val="0000FF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fi-FI" sz="1800" u="sng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</a:rPr>
              <a:t>F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 sake of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comparison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</a:p>
          <a:p>
            <a:pPr marL="457200" lvl="1" indent="0">
              <a:buSzPts val="1000"/>
              <a:buNone/>
              <a:tabLst>
                <a:tab pos="457200" algn="l"/>
              </a:tabLst>
            </a:pP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Teams-videocalls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withouth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sharing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screen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</a:t>
            </a:r>
            <a:endParaRPr lang="fi-FI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1080p - 1,5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mbps</a:t>
            </a:r>
            <a:endParaRPr lang="fi-FI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smaller</a:t>
            </a:r>
            <a:r>
              <a:rPr lang="fi-FI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 1 </a:t>
            </a:r>
            <a:r>
              <a:rPr lang="fi-FI" sz="18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mbps</a:t>
            </a:r>
            <a:endParaRPr lang="fi-FI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i-FI" sz="1800" u="sng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gobrolly.com/microsoft-teams-data-and-bandwidth-requirements/"/>
              </a:rPr>
              <a:t>link</a:t>
            </a:r>
            <a:r>
              <a:rPr lang="fi-FI" sz="1800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gobrolly.com/microsoft-teams-data-and-bandwidth-requirements/"/>
              </a:rPr>
              <a:t> to </a:t>
            </a:r>
            <a:r>
              <a:rPr lang="fi-FI" sz="1800" u="sng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gobrolly.com/microsoft-teams-data-and-bandwidth-requirements/"/>
              </a:rPr>
              <a:t>information</a:t>
            </a:r>
            <a:r>
              <a:rPr lang="fi-FI" sz="1800" u="sng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gobrolly.com/microsoft-teams-data-and-bandwidth-requirements/"/>
              </a:rPr>
              <a:t> </a:t>
            </a:r>
            <a:r>
              <a:rPr lang="fi-FI" sz="1800" u="sng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https://gobrolly.com/microsoft-teams-data-and-bandwidth-requirements/"/>
              </a:rPr>
              <a:t>source</a:t>
            </a:r>
            <a:endParaRPr lang="fi-FI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fi-FI" sz="18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If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your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school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does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have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good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enough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Internet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connection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</a:t>
            </a:r>
            <a:r>
              <a:rPr lang="fi-FI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may</a:t>
            </a:r>
            <a:endParaRPr lang="fi-FI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buFontTx/>
              <a:buChar char="-"/>
              <a:tabLst>
                <a:tab pos="457200" algn="l"/>
              </a:tabLst>
            </a:pP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share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your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5G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possible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school’s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5G </a:t>
            </a:r>
            <a:r>
              <a:rPr lang="fi-FI" sz="1800" b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mobile </a:t>
            </a:r>
            <a:r>
              <a:rPr lang="fi-FI" sz="1800" b="1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phone</a:t>
            </a:r>
            <a:r>
              <a:rPr lang="fi-FI" sz="1800" b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b="1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connection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directly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your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phone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via WLAN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via USB</a:t>
            </a:r>
          </a:p>
          <a:p>
            <a:pPr lvl="0">
              <a:buSzPts val="1000"/>
              <a:buFontTx/>
              <a:buChar char="-"/>
              <a:tabLst>
                <a:tab pos="457200" algn="l"/>
              </a:tabLst>
            </a:pPr>
            <a:endParaRPr lang="fi-FI" sz="1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0F3079-0C10-4F67-8A36-B5561E34B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1C5003-1FBF-4473-A698-DC6560F0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A6A9D3-CB38-44F3-A523-670B5C7E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2131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8DA20-7DDB-46FD-A0F2-2EE3EE99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TECHNICAL ASPECTS: 	EQUIPMENT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586796-8FC7-4F3E-A8DF-04E9AA706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fi-FI" sz="12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i.e.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touch-screen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doesn’t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Altspace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quick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Laptops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just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laptops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until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faster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OK.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Headphones</a:t>
            </a:r>
            <a:r>
              <a:rPr lang="fi-FI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i-FI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microphone</a:t>
            </a:r>
            <a:r>
              <a:rPr lang="fi-FI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 In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Altspace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sound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circulate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headphones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though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headphones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Basic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headphones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microphone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wire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OK.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Oculus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VR –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batteries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-&gt;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external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recharchable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powerbank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phones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to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avoid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running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 of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battery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Normally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battery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fi-FI" sz="18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fi-FI" sz="18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hours</a:t>
            </a:r>
            <a:r>
              <a:rPr lang="fi-FI" sz="18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sometimes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VR-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glasses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fully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charged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phone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battery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net -&gt;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bring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charger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powerbank</a:t>
            </a:r>
            <a:endParaRPr lang="fi-FI" sz="1800">
              <a:solidFill>
                <a:srgbClr val="20212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allowed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AltSpace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 Finland,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laptops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provided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VET-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-&gt;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help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 to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Microsoft Store.</a:t>
            </a:r>
            <a:endParaRPr lang="fi-FI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fi-FI" sz="1800">
              <a:solidFill>
                <a:srgbClr val="20212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fi-FI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buFontTx/>
              <a:buChar char="-"/>
              <a:tabLst>
                <a:tab pos="457200" algn="l"/>
              </a:tabLst>
            </a:pPr>
            <a:endParaRPr lang="fi-FI" sz="1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0F3079-0C10-4F67-8A36-B5561E34B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1C5003-1FBF-4473-A698-DC6560F0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A6A9D3-CB38-44F3-A523-670B5C7E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5671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8DA20-7DDB-46FD-A0F2-2EE3EE99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SUPPORT ISSUES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586796-8FC7-4F3E-A8DF-04E9AA706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SzPts val="1000"/>
              <a:buNone/>
              <a:tabLst>
                <a:tab pos="457200" algn="l"/>
              </a:tabLst>
            </a:pPr>
            <a:endParaRPr lang="fi-FI" sz="12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endParaRPr lang="fi-FI" sz="1800">
              <a:solidFill>
                <a:srgbClr val="20212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 –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getting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some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equipment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resources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possibly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licenses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commercial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VR-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platforms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GLUE </a:t>
            </a:r>
            <a:r>
              <a:rPr lang="fi-FI" sz="1800" err="1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fi-FI" sz="180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WONDA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It/digi -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set it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 and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 (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Internetconnections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downloading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onto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laptops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VR-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glasses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?)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Think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</a:t>
            </a:r>
            <a:endParaRPr lang="fi-FI" sz="1800">
              <a:solidFill>
                <a:srgbClr val="20212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equipment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colleagues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360-camera (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200€) to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360-photos and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into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Altspace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nice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show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surroundings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i-FI" sz="1800" err="1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</a:t>
            </a:r>
            <a:r>
              <a:rPr lang="fi-FI" sz="1800">
                <a:solidFill>
                  <a:srgbClr val="20212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fi-FI" sz="1800">
              <a:solidFill>
                <a:srgbClr val="20212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fi-FI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buFontTx/>
              <a:buChar char="-"/>
              <a:tabLst>
                <a:tab pos="457200" algn="l"/>
              </a:tabLst>
            </a:pPr>
            <a:endParaRPr lang="fi-FI" sz="1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0F3079-0C10-4F67-8A36-B5561E34B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1C5003-1FBF-4473-A698-DC6560F0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A6A9D3-CB38-44F3-A523-670B5C7E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1061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0C85FB-67A5-49B4-B2EA-DF182BB81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FINALLY: WHY WE DO IT (ANYWAY)?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721689-D3FA-4238-949C-EE9E15A44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err="1"/>
              <a:t>Students</a:t>
            </a:r>
            <a:r>
              <a:rPr lang="fi-FI"/>
              <a:t> </a:t>
            </a:r>
            <a:r>
              <a:rPr lang="fi-FI" err="1"/>
              <a:t>love</a:t>
            </a:r>
            <a:r>
              <a:rPr lang="fi-FI"/>
              <a:t> it as an </a:t>
            </a:r>
            <a:r>
              <a:rPr lang="fi-FI" err="1"/>
              <a:t>alternative</a:t>
            </a:r>
            <a:r>
              <a:rPr lang="fi-FI"/>
              <a:t> </a:t>
            </a:r>
            <a:r>
              <a:rPr lang="fi-FI" err="1"/>
              <a:t>way</a:t>
            </a:r>
            <a:r>
              <a:rPr lang="fi-FI"/>
              <a:t> of </a:t>
            </a:r>
            <a:r>
              <a:rPr lang="fi-FI" err="1"/>
              <a:t>learning</a:t>
            </a:r>
            <a:endParaRPr lang="fi-FI"/>
          </a:p>
          <a:p>
            <a:r>
              <a:rPr lang="fi-FI" err="1"/>
              <a:t>Shy</a:t>
            </a:r>
            <a:r>
              <a:rPr lang="fi-FI"/>
              <a:t> </a:t>
            </a:r>
            <a:r>
              <a:rPr lang="fi-FI" err="1"/>
              <a:t>students</a:t>
            </a:r>
            <a:r>
              <a:rPr lang="fi-FI"/>
              <a:t>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benefit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possibility</a:t>
            </a:r>
            <a:r>
              <a:rPr lang="fi-FI"/>
              <a:t> to </a:t>
            </a:r>
            <a:r>
              <a:rPr lang="fi-FI" err="1"/>
              <a:t>communicate</a:t>
            </a:r>
            <a:r>
              <a:rPr lang="fi-FI"/>
              <a:t> </a:t>
            </a:r>
            <a:r>
              <a:rPr lang="fi-FI" err="1"/>
              <a:t>from</a:t>
            </a:r>
            <a:r>
              <a:rPr lang="fi-FI"/>
              <a:t> </a:t>
            </a:r>
            <a:r>
              <a:rPr lang="fi-FI" err="1"/>
              <a:t>behind</a:t>
            </a:r>
            <a:r>
              <a:rPr lang="fi-FI"/>
              <a:t> of an Avatar -&gt; </a:t>
            </a:r>
            <a:r>
              <a:rPr lang="fi-FI" err="1"/>
              <a:t>can</a:t>
            </a:r>
            <a:r>
              <a:rPr lang="fi-FI"/>
              <a:t> </a:t>
            </a:r>
            <a:r>
              <a:rPr lang="fi-FI" err="1"/>
              <a:t>be</a:t>
            </a:r>
            <a:r>
              <a:rPr lang="fi-FI"/>
              <a:t> a </a:t>
            </a:r>
            <a:r>
              <a:rPr lang="fi-FI" err="1"/>
              <a:t>great</a:t>
            </a:r>
            <a:r>
              <a:rPr lang="fi-FI"/>
              <a:t> </a:t>
            </a:r>
            <a:r>
              <a:rPr lang="fi-FI" err="1"/>
              <a:t>benefit</a:t>
            </a:r>
            <a:r>
              <a:rPr lang="fi-FI"/>
              <a:t>!</a:t>
            </a:r>
          </a:p>
          <a:p>
            <a:r>
              <a:rPr lang="fi-FI" err="1"/>
              <a:t>Experimenting</a:t>
            </a:r>
            <a:r>
              <a:rPr lang="fi-FI"/>
              <a:t> </a:t>
            </a:r>
            <a:r>
              <a:rPr lang="fi-FI" err="1"/>
              <a:t>with</a:t>
            </a:r>
            <a:r>
              <a:rPr lang="fi-FI"/>
              <a:t> </a:t>
            </a:r>
            <a:r>
              <a:rPr lang="fi-FI" err="1"/>
              <a:t>new</a:t>
            </a:r>
            <a:r>
              <a:rPr lang="fi-FI"/>
              <a:t> </a:t>
            </a:r>
            <a:r>
              <a:rPr lang="fi-FI" err="1"/>
              <a:t>technology</a:t>
            </a:r>
            <a:r>
              <a:rPr lang="fi-FI"/>
              <a:t> is </a:t>
            </a:r>
            <a:r>
              <a:rPr lang="fi-FI" err="1"/>
              <a:t>part</a:t>
            </a:r>
            <a:r>
              <a:rPr lang="fi-FI"/>
              <a:t> of </a:t>
            </a:r>
            <a:r>
              <a:rPr lang="fi-FI" err="1"/>
              <a:t>learning</a:t>
            </a:r>
            <a:r>
              <a:rPr lang="fi-FI"/>
              <a:t> digi-</a:t>
            </a:r>
            <a:r>
              <a:rPr lang="fi-FI" err="1"/>
              <a:t>skills</a:t>
            </a:r>
            <a:r>
              <a:rPr lang="fi-FI"/>
              <a:t> for </a:t>
            </a:r>
            <a:r>
              <a:rPr lang="fi-FI" err="1"/>
              <a:t>both</a:t>
            </a:r>
            <a:r>
              <a:rPr lang="fi-FI"/>
              <a:t> </a:t>
            </a:r>
            <a:r>
              <a:rPr lang="fi-FI" err="1"/>
              <a:t>students</a:t>
            </a:r>
            <a:r>
              <a:rPr lang="fi-FI"/>
              <a:t> and </a:t>
            </a:r>
            <a:r>
              <a:rPr lang="fi-FI" err="1"/>
              <a:t>staff</a:t>
            </a:r>
            <a:endParaRPr lang="fi-FI"/>
          </a:p>
          <a:p>
            <a:r>
              <a:rPr lang="fi-FI"/>
              <a:t>VR </a:t>
            </a:r>
            <a:r>
              <a:rPr lang="fi-FI" err="1"/>
              <a:t>offer</a:t>
            </a:r>
            <a:r>
              <a:rPr lang="fi-FI"/>
              <a:t> </a:t>
            </a:r>
            <a:r>
              <a:rPr lang="fi-FI" err="1"/>
              <a:t>many</a:t>
            </a:r>
            <a:r>
              <a:rPr lang="fi-FI"/>
              <a:t>, </a:t>
            </a:r>
            <a:r>
              <a:rPr lang="fi-FI" err="1"/>
              <a:t>many</a:t>
            </a:r>
            <a:r>
              <a:rPr lang="fi-FI"/>
              <a:t> </a:t>
            </a:r>
            <a:r>
              <a:rPr lang="fi-FI" err="1"/>
              <a:t>various</a:t>
            </a:r>
            <a:r>
              <a:rPr lang="fi-FI"/>
              <a:t> </a:t>
            </a:r>
            <a:r>
              <a:rPr lang="fi-FI" err="1"/>
              <a:t>kinds</a:t>
            </a:r>
            <a:r>
              <a:rPr lang="fi-FI"/>
              <a:t> of </a:t>
            </a:r>
            <a:r>
              <a:rPr lang="fi-FI" err="1"/>
              <a:t>learning</a:t>
            </a:r>
            <a:r>
              <a:rPr lang="fi-FI"/>
              <a:t> </a:t>
            </a:r>
            <a:r>
              <a:rPr lang="fi-FI" err="1"/>
              <a:t>environments</a:t>
            </a: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9D5295-E5AA-4AD4-A3CE-249DFCA7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EB1ABA8-7ECC-47AD-8581-E935694FE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56F8800-5822-419D-BB32-85805C77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2639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249203-4AAF-4EA1-934C-915360F7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LINKS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A1A6D8-0823-471A-892C-AF4282E78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 err="1">
                <a:hlinkClick r:id="rId2"/>
              </a:rPr>
              <a:t>Altspace</a:t>
            </a:r>
            <a: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free of charge. It is a global, social VR-environment</a:t>
            </a:r>
          </a:p>
          <a:p>
            <a:pPr marL="0" indent="0">
              <a:buNone/>
            </a:pPr>
            <a:endParaRPr lang="fi-FI" sz="1050"/>
          </a:p>
          <a:p>
            <a:pPr marL="0" indent="0">
              <a:buNone/>
            </a:pPr>
            <a: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GLUE</a:t>
            </a:r>
            <a: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can be used 30min for free, otherwise monthly floating licenses</a:t>
            </a:r>
          </a:p>
          <a:p>
            <a:pPr marL="0" indent="0">
              <a:buNone/>
            </a:pPr>
            <a:br>
              <a:rPr lang="en-US" sz="2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Katriina and Suvi are in </a:t>
            </a:r>
            <a:r>
              <a:rPr lang="en-US" err="1">
                <a:latin typeface="Calibri" panose="020F0502020204030204" pitchFamily="34" charset="0"/>
                <a:cs typeface="Times New Roman" panose="02020603050405020304" pitchFamily="18" charset="0"/>
              </a:rPr>
              <a:t>Altspace</a:t>
            </a:r>
            <a:r>
              <a:rPr lang="en-US">
                <a:latin typeface="Calibri" panose="020F0502020204030204" pitchFamily="34" charset="0"/>
                <a:cs typeface="Times New Roman" panose="02020603050405020304" pitchFamily="18" charset="0"/>
              </a:rPr>
              <a:t>, explaining what you can do there (video ca 13min) </a:t>
            </a:r>
            <a:r>
              <a:rPr lang="fi-FI" sz="2800">
                <a:hlinkClick r:id="rId4"/>
              </a:rPr>
              <a:t>https://youtu.be/MRbdQ_1I-Ck</a:t>
            </a:r>
            <a:endParaRPr lang="fi-FI" sz="2800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Keuda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presents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”How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utilize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virtual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environments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technologies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”  (video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ca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19 min) </a:t>
            </a:r>
            <a:r>
              <a:rPr lang="fi-FI">
                <a:hlinkClick r:id="rId5"/>
              </a:rPr>
              <a:t>XR Keuda - YouTube</a:t>
            </a: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427567-37E3-4E9D-B761-1422443A5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952D-2424-465E-A3B3-6637A28CDE80}" type="datetime1">
              <a:rPr lang="fi-FI" smtClean="0"/>
              <a:t>9.11.2022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F5A1C1-48A5-484B-A90D-D4CFC26DC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b="1"/>
              <a:t>&gt;&gt; keuda.fi</a:t>
            </a:r>
          </a:p>
          <a:p>
            <a:r>
              <a:rPr lang="fi-FI"/>
              <a:t>#kestävä #saavutettava #uniikki</a:t>
            </a:r>
          </a:p>
          <a:p>
            <a:r>
              <a:rPr lang="fi-FI"/>
              <a:t>#omapolku #työelämäävarten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E359C76-F699-47DA-A737-675C5545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9D3CA140-FF35-4452-9742-757AA58294AB}" type="slidenum">
              <a:rPr lang="fi-FI" smtClean="0"/>
              <a:pPr algn="l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1298850"/>
      </p:ext>
    </p:extLst>
  </p:cSld>
  <p:clrMapOvr>
    <a:masterClrMapping/>
  </p:clrMapOvr>
</p:sld>
</file>

<file path=ppt/theme/theme1.xml><?xml version="1.0" encoding="utf-8"?>
<a:theme xmlns:a="http://schemas.openxmlformats.org/drawingml/2006/main" name="Keuda-perustyyli_lime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74BDFB4D-1BC4-4FBD-9644-591E84C5A156}" vid="{153632B5-5409-4472-B11B-33535242379D}"/>
    </a:ext>
  </a:extLst>
</a:theme>
</file>

<file path=ppt/theme/theme2.xml><?xml version="1.0" encoding="utf-8"?>
<a:theme xmlns:a="http://schemas.openxmlformats.org/drawingml/2006/main" name="1_Keuda-perustyyli_musta-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Keuda_PPT-pohja" id="{74BDFB4D-1BC4-4FBD-9644-591E84C5A156}" vid="{996D3323-5F3F-419F-A5D7-8A05FC086DBC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09FF726532124DB69E041EE6F9F158" ma:contentTypeVersion="16" ma:contentTypeDescription="Create a new document." ma:contentTypeScope="" ma:versionID="0b26a2612e5e814b60500985a1d766e1">
  <xsd:schema xmlns:xsd="http://www.w3.org/2001/XMLSchema" xmlns:xs="http://www.w3.org/2001/XMLSchema" xmlns:p="http://schemas.microsoft.com/office/2006/metadata/properties" xmlns:ns2="b94f0ea4-1378-4443-81c2-6750b6312211" xmlns:ns3="2a06f0db-dbf8-46f9-a525-66c6095d9d9f" targetNamespace="http://schemas.microsoft.com/office/2006/metadata/properties" ma:root="true" ma:fieldsID="5784ff4cf19e48d6fc37e7e52e2ad363" ns2:_="" ns3:_="">
    <xsd:import namespace="b94f0ea4-1378-4443-81c2-6750b6312211"/>
    <xsd:import namespace="2a06f0db-dbf8-46f9-a525-66c6095d9d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f0ea4-1378-4443-81c2-6750b6312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f0db-dbf8-46f9-a525-66c6095d9d9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54dbb5c-1c34-4195-9eee-cd4dd44282ec}" ma:internalName="TaxCatchAll" ma:showField="CatchAllData" ma:web="2a06f0db-dbf8-46f9-a525-66c6095d9d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a06f0db-dbf8-46f9-a525-66c6095d9d9f">
      <UserInfo>
        <DisplayName>Eira Bani</DisplayName>
        <AccountId>21</AccountId>
        <AccountType/>
      </UserInfo>
      <UserInfo>
        <DisplayName>Mikael Heinonen</DisplayName>
        <AccountId>132</AccountId>
        <AccountType/>
      </UserInfo>
    </SharedWithUsers>
    <lcf76f155ced4ddcb4097134ff3c332f xmlns="b94f0ea4-1378-4443-81c2-6750b6312211">
      <Terms xmlns="http://schemas.microsoft.com/office/infopath/2007/PartnerControls"/>
    </lcf76f155ced4ddcb4097134ff3c332f>
    <TaxCatchAll xmlns="2a06f0db-dbf8-46f9-a525-66c6095d9d9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FF3DBB-C471-40E2-80C3-051F7A2168DA}">
  <ds:schemaRefs>
    <ds:schemaRef ds:uri="2a06f0db-dbf8-46f9-a525-66c6095d9d9f"/>
    <ds:schemaRef ds:uri="b94f0ea4-1378-4443-81c2-6750b63122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817B94A-CF56-45E5-99E1-1C4B4D2569EE}">
  <ds:schemaRefs>
    <ds:schemaRef ds:uri="b94f0ea4-1378-4443-81c2-6750b6312211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dcmitype/"/>
    <ds:schemaRef ds:uri="http://purl.org/dc/terms/"/>
    <ds:schemaRef ds:uri="http://schemas.microsoft.com/office/2006/documentManagement/types"/>
    <ds:schemaRef ds:uri="2a06f0db-dbf8-46f9-a525-66c6095d9d9f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3442507-2456-40D7-92C1-056BD02849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1332</Words>
  <Application>Microsoft Office PowerPoint</Application>
  <PresentationFormat>Widescreen</PresentationFormat>
  <Paragraphs>181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Keuda-perustyyli_lime-logo</vt:lpstr>
      <vt:lpstr>1_Keuda-perustyyli_musta-logo</vt:lpstr>
      <vt:lpstr>     Welcome to VRinVET!  https://www.thinglink.com/card/1642196392619278339  VRinVET     </vt:lpstr>
      <vt:lpstr>PARTNERS</vt:lpstr>
      <vt:lpstr> Meet, communicate and learn in a fun way! </vt:lpstr>
      <vt:lpstr>VROOM in Altspace </vt:lpstr>
      <vt:lpstr>Presentazione standard di PowerPoint</vt:lpstr>
      <vt:lpstr>GLUE Glue - Virtual Collaboration Platform</vt:lpstr>
      <vt:lpstr>Example of tasks in GLUE</vt:lpstr>
      <vt:lpstr>TEACHERS' EXPERIENCES so far</vt:lpstr>
      <vt:lpstr>TEACHERS' EXPERIENCES so far</vt:lpstr>
      <vt:lpstr>STUDENT’S EXPERIENCES so far</vt:lpstr>
      <vt:lpstr>TECHNICAL ASPECTS: INTERNET CONNECTION</vt:lpstr>
      <vt:lpstr>TECHNICAL ASPECTS:  EQUIPMENT</vt:lpstr>
      <vt:lpstr>SUPPORT ISSUES</vt:lpstr>
      <vt:lpstr>FINALLY: WHY WE DO IT (ANYWAY)?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Keuda in Finland!  International Keuda | Keuda.fi</dc:title>
  <dc:creator>Suvi Kylmälä</dc:creator>
  <cp:lastModifiedBy>NADIA GLAESERER</cp:lastModifiedBy>
  <cp:revision>3</cp:revision>
  <cp:lastPrinted>2022-10-27T14:45:37Z</cp:lastPrinted>
  <dcterms:created xsi:type="dcterms:W3CDTF">2021-01-22T08:40:06Z</dcterms:created>
  <dcterms:modified xsi:type="dcterms:W3CDTF">2022-11-09T11:48:15Z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0x010100C309FF726532124DB69E041EE6F9F158</vt:lpwstr>
  </property>
  <property fmtid="{D5CDD505-2E9C-101B-9397-08002B2CF9AE}" pid="3" name="MediaServiceImageTags">
    <vt:lpwstr/>
  </property>
</Properties>
</file>